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6" r:id="rId2"/>
    <p:sldId id="267" r:id="rId3"/>
    <p:sldId id="268" r:id="rId4"/>
    <p:sldId id="269" r:id="rId5"/>
    <p:sldId id="270" r:id="rId6"/>
    <p:sldId id="271" r:id="rId7"/>
    <p:sldId id="272" r:id="rId8"/>
    <p:sldId id="257" r:id="rId9"/>
    <p:sldId id="275" r:id="rId10"/>
    <p:sldId id="262" r:id="rId11"/>
    <p:sldId id="258" r:id="rId12"/>
    <p:sldId id="259" r:id="rId13"/>
    <p:sldId id="263" r:id="rId14"/>
    <p:sldId id="273" r:id="rId15"/>
    <p:sldId id="283" r:id="rId16"/>
    <p:sldId id="265" r:id="rId17"/>
    <p:sldId id="276" r:id="rId18"/>
    <p:sldId id="266" r:id="rId19"/>
    <p:sldId id="277" r:id="rId20"/>
    <p:sldId id="278" r:id="rId21"/>
    <p:sldId id="279" r:id="rId22"/>
    <p:sldId id="280" r:id="rId23"/>
    <p:sldId id="281" r:id="rId24"/>
    <p:sldId id="260" r:id="rId25"/>
    <p:sldId id="26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p:restoredTop sz="94788"/>
  </p:normalViewPr>
  <p:slideViewPr>
    <p:cSldViewPr snapToGrid="0" snapToObjects="1">
      <p:cViewPr>
        <p:scale>
          <a:sx n="78" d="100"/>
          <a:sy n="78" d="100"/>
        </p:scale>
        <p:origin x="376"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8CBFFC-EA30-BF49-9977-098E9887B342}"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87398AAB-8F36-F947-9805-ECF844266EEB}">
      <dgm:prSet phldrT="[Text]"/>
      <dgm:spPr/>
      <dgm:t>
        <a:bodyPr/>
        <a:lstStyle/>
        <a:p>
          <a:r>
            <a:rPr lang="en-US" b="0" dirty="0" smtClean="0"/>
            <a:t>I. Contextualizing Humanitarian Intelligence</a:t>
          </a:r>
          <a:endParaRPr lang="en-US" b="0" dirty="0"/>
        </a:p>
      </dgm:t>
    </dgm:pt>
    <dgm:pt modelId="{4887C654-9D97-094F-8812-9C1E2D49433A}" type="parTrans" cxnId="{44D5C9C5-B226-9F4C-B07D-4CE9EDD0CA20}">
      <dgm:prSet/>
      <dgm:spPr/>
      <dgm:t>
        <a:bodyPr/>
        <a:lstStyle/>
        <a:p>
          <a:endParaRPr lang="en-US"/>
        </a:p>
      </dgm:t>
    </dgm:pt>
    <dgm:pt modelId="{11E7F63A-78AB-D440-988F-0DF6602A7089}" type="sibTrans" cxnId="{44D5C9C5-B226-9F4C-B07D-4CE9EDD0CA20}">
      <dgm:prSet/>
      <dgm:spPr/>
      <dgm:t>
        <a:bodyPr/>
        <a:lstStyle/>
        <a:p>
          <a:endParaRPr lang="en-US"/>
        </a:p>
      </dgm:t>
    </dgm:pt>
    <dgm:pt modelId="{5AA46431-1B8E-6E41-A09D-95AFAEF41971}">
      <dgm:prSet phldrT="[Text]"/>
      <dgm:spPr/>
      <dgm:t>
        <a:bodyPr/>
        <a:lstStyle/>
        <a:p>
          <a:r>
            <a:rPr lang="en-US" b="0" dirty="0" smtClean="0"/>
            <a:t>Chapter 1: What is Humanitarian Intelligence</a:t>
          </a:r>
          <a:endParaRPr lang="en-US" b="0" dirty="0"/>
        </a:p>
      </dgm:t>
    </dgm:pt>
    <dgm:pt modelId="{1940D940-AF8E-804E-A3E8-4D31E14F047C}" type="parTrans" cxnId="{C4A9D33F-5A69-1040-AB0D-8647EB071E0C}">
      <dgm:prSet/>
      <dgm:spPr/>
      <dgm:t>
        <a:bodyPr/>
        <a:lstStyle/>
        <a:p>
          <a:endParaRPr lang="en-US"/>
        </a:p>
      </dgm:t>
    </dgm:pt>
    <dgm:pt modelId="{269C0394-9AC1-9343-8B16-189EA8BFB0D3}" type="sibTrans" cxnId="{C4A9D33F-5A69-1040-AB0D-8647EB071E0C}">
      <dgm:prSet/>
      <dgm:spPr/>
      <dgm:t>
        <a:bodyPr/>
        <a:lstStyle/>
        <a:p>
          <a:endParaRPr lang="en-US"/>
        </a:p>
      </dgm:t>
    </dgm:pt>
    <dgm:pt modelId="{FD29E806-52E1-AC40-BDB4-B71817AB5330}">
      <dgm:prSet phldrT="[Text]"/>
      <dgm:spPr/>
      <dgm:t>
        <a:bodyPr/>
        <a:lstStyle/>
        <a:p>
          <a:r>
            <a:rPr lang="en-GB" b="0" dirty="0" smtClean="0"/>
            <a:t>Chapter 2: Humanitarian Intelligence in the Project Cycle Management</a:t>
          </a:r>
          <a:endParaRPr lang="en-US" b="0" dirty="0"/>
        </a:p>
      </dgm:t>
    </dgm:pt>
    <dgm:pt modelId="{8AF7A89F-132F-634F-A593-7CA8BCFFF925}" type="parTrans" cxnId="{655DD2D9-67DF-B443-B8DC-90519F73D574}">
      <dgm:prSet/>
      <dgm:spPr/>
      <dgm:t>
        <a:bodyPr/>
        <a:lstStyle/>
        <a:p>
          <a:endParaRPr lang="en-US"/>
        </a:p>
      </dgm:t>
    </dgm:pt>
    <dgm:pt modelId="{24CF1ED5-E935-8447-A256-78D7374D550F}" type="sibTrans" cxnId="{655DD2D9-67DF-B443-B8DC-90519F73D574}">
      <dgm:prSet/>
      <dgm:spPr/>
      <dgm:t>
        <a:bodyPr/>
        <a:lstStyle/>
        <a:p>
          <a:endParaRPr lang="en-US"/>
        </a:p>
      </dgm:t>
    </dgm:pt>
    <dgm:pt modelId="{A78077D3-F3F1-BE47-B8E4-2F2F736CAD2F}">
      <dgm:prSet phldrT="[Text]"/>
      <dgm:spPr/>
      <dgm:t>
        <a:bodyPr/>
        <a:lstStyle/>
        <a:p>
          <a:r>
            <a:rPr lang="en-US" b="0" dirty="0" smtClean="0"/>
            <a:t>II. From Data to Context</a:t>
          </a:r>
          <a:endParaRPr lang="en-US" b="0" dirty="0"/>
        </a:p>
      </dgm:t>
    </dgm:pt>
    <dgm:pt modelId="{C5195E76-DC67-354A-AEAC-5A7817F8BB2E}" type="parTrans" cxnId="{8ADECA91-D0B6-F14A-91EE-0442C23EDBB7}">
      <dgm:prSet/>
      <dgm:spPr/>
      <dgm:t>
        <a:bodyPr/>
        <a:lstStyle/>
        <a:p>
          <a:endParaRPr lang="en-US"/>
        </a:p>
      </dgm:t>
    </dgm:pt>
    <dgm:pt modelId="{97AFFD3D-25EA-9B4B-AF17-141239F8720A}" type="sibTrans" cxnId="{8ADECA91-D0B6-F14A-91EE-0442C23EDBB7}">
      <dgm:prSet/>
      <dgm:spPr/>
      <dgm:t>
        <a:bodyPr/>
        <a:lstStyle/>
        <a:p>
          <a:endParaRPr lang="en-US"/>
        </a:p>
      </dgm:t>
    </dgm:pt>
    <dgm:pt modelId="{A3516C9F-74A3-FA4F-83D5-47B5DC209BA4}">
      <dgm:prSet phldrT="[Text]"/>
      <dgm:spPr/>
      <dgm:t>
        <a:bodyPr/>
        <a:lstStyle/>
        <a:p>
          <a:r>
            <a:rPr lang="en-US" b="0" dirty="0" smtClean="0"/>
            <a:t>Chapter 3: Information Collection, Reliability and Probability</a:t>
          </a:r>
          <a:endParaRPr lang="en-US" b="0" dirty="0"/>
        </a:p>
      </dgm:t>
    </dgm:pt>
    <dgm:pt modelId="{AF15170D-4907-0446-87E8-D1A2A08FC349}" type="parTrans" cxnId="{03CB7624-654D-F848-908B-39AB6ACDEF43}">
      <dgm:prSet/>
      <dgm:spPr/>
      <dgm:t>
        <a:bodyPr/>
        <a:lstStyle/>
        <a:p>
          <a:endParaRPr lang="en-US"/>
        </a:p>
      </dgm:t>
    </dgm:pt>
    <dgm:pt modelId="{88791B1C-8397-154E-8445-88B0345D27A5}" type="sibTrans" cxnId="{03CB7624-654D-F848-908B-39AB6ACDEF43}">
      <dgm:prSet/>
      <dgm:spPr/>
      <dgm:t>
        <a:bodyPr/>
        <a:lstStyle/>
        <a:p>
          <a:endParaRPr lang="en-US"/>
        </a:p>
      </dgm:t>
    </dgm:pt>
    <dgm:pt modelId="{1D36EB93-D62C-4F44-B823-2E7EDA5D8046}">
      <dgm:prSet phldrT="[Text]"/>
      <dgm:spPr/>
      <dgm:t>
        <a:bodyPr/>
        <a:lstStyle/>
        <a:p>
          <a:r>
            <a:rPr lang="en-GB" b="0" dirty="0" smtClean="0"/>
            <a:t>Chapter 5: Humanitarian Analysis and Intervention Design Framework (H-AID) – Comprehensive Context Analysis</a:t>
          </a:r>
          <a:endParaRPr lang="en-US" b="0" dirty="0"/>
        </a:p>
      </dgm:t>
    </dgm:pt>
    <dgm:pt modelId="{DF967004-0A2D-F542-BF3F-1CBCDF292878}" type="parTrans" cxnId="{7CBE6646-FB48-504C-B1D2-52E770D9B149}">
      <dgm:prSet/>
      <dgm:spPr/>
      <dgm:t>
        <a:bodyPr/>
        <a:lstStyle/>
        <a:p>
          <a:endParaRPr lang="en-US"/>
        </a:p>
      </dgm:t>
    </dgm:pt>
    <dgm:pt modelId="{5F341DC2-9B6C-5340-89B8-AF437D296CF8}" type="sibTrans" cxnId="{7CBE6646-FB48-504C-B1D2-52E770D9B149}">
      <dgm:prSet/>
      <dgm:spPr/>
      <dgm:t>
        <a:bodyPr/>
        <a:lstStyle/>
        <a:p>
          <a:endParaRPr lang="en-US"/>
        </a:p>
      </dgm:t>
    </dgm:pt>
    <dgm:pt modelId="{97301D06-82B7-ED4E-917F-3EF457A4D19D}">
      <dgm:prSet phldrT="[Text]"/>
      <dgm:spPr/>
      <dgm:t>
        <a:bodyPr/>
        <a:lstStyle/>
        <a:p>
          <a:r>
            <a:rPr lang="en-US" b="0" dirty="0" smtClean="0"/>
            <a:t>Chapter 4: Understanding Complex Contexts</a:t>
          </a:r>
          <a:endParaRPr lang="en-US" b="0" dirty="0"/>
        </a:p>
      </dgm:t>
    </dgm:pt>
    <dgm:pt modelId="{3BD8694F-CC55-F04C-9143-229783A4CDFB}" type="parTrans" cxnId="{83757959-EE41-6C4A-93E4-B7E7E41BDCA1}">
      <dgm:prSet/>
      <dgm:spPr/>
      <dgm:t>
        <a:bodyPr/>
        <a:lstStyle/>
        <a:p>
          <a:endParaRPr lang="en-US"/>
        </a:p>
      </dgm:t>
    </dgm:pt>
    <dgm:pt modelId="{E8C4EC48-BED3-2B49-8C78-5582C7F67551}" type="sibTrans" cxnId="{83757959-EE41-6C4A-93E4-B7E7E41BDCA1}">
      <dgm:prSet/>
      <dgm:spPr/>
      <dgm:t>
        <a:bodyPr/>
        <a:lstStyle/>
        <a:p>
          <a:endParaRPr lang="en-US"/>
        </a:p>
      </dgm:t>
    </dgm:pt>
    <dgm:pt modelId="{4A424347-D30C-7849-8233-EAA7D91FEB51}">
      <dgm:prSet phldrT="[Text]"/>
      <dgm:spPr/>
      <dgm:t>
        <a:bodyPr/>
        <a:lstStyle/>
        <a:p>
          <a:r>
            <a:rPr lang="en-US" b="0" dirty="0" smtClean="0"/>
            <a:t>III. Actors and Interactions</a:t>
          </a:r>
          <a:endParaRPr lang="en-US" b="0" dirty="0"/>
        </a:p>
      </dgm:t>
    </dgm:pt>
    <dgm:pt modelId="{0C1347FA-49F2-E540-B978-2261D8CD32CE}" type="parTrans" cxnId="{8896745D-711A-0F46-B1C9-1854205D44F1}">
      <dgm:prSet/>
      <dgm:spPr/>
      <dgm:t>
        <a:bodyPr/>
        <a:lstStyle/>
        <a:p>
          <a:endParaRPr lang="en-US"/>
        </a:p>
      </dgm:t>
    </dgm:pt>
    <dgm:pt modelId="{DEBBB246-33DE-7C46-A9DE-271D923B1B82}" type="sibTrans" cxnId="{8896745D-711A-0F46-B1C9-1854205D44F1}">
      <dgm:prSet/>
      <dgm:spPr/>
      <dgm:t>
        <a:bodyPr/>
        <a:lstStyle/>
        <a:p>
          <a:endParaRPr lang="en-US"/>
        </a:p>
      </dgm:t>
    </dgm:pt>
    <dgm:pt modelId="{385CB213-F148-D843-93BA-153D9891C780}">
      <dgm:prSet phldrT="[Text]"/>
      <dgm:spPr/>
      <dgm:t>
        <a:bodyPr/>
        <a:lstStyle/>
        <a:p>
          <a:r>
            <a:rPr lang="en-US" b="0" dirty="0" smtClean="0"/>
            <a:t>Chapter 6:</a:t>
          </a:r>
          <a:r>
            <a:rPr lang="en-GB" dirty="0" smtClean="0"/>
            <a:t> Understanding Actors and their Impact</a:t>
          </a:r>
          <a:endParaRPr lang="en-US" b="0" dirty="0"/>
        </a:p>
      </dgm:t>
    </dgm:pt>
    <dgm:pt modelId="{FE496993-0BBB-2A43-B5D5-0B0312370E95}" type="parTrans" cxnId="{D077A256-37E7-4941-B974-F83E38297137}">
      <dgm:prSet/>
      <dgm:spPr/>
      <dgm:t>
        <a:bodyPr/>
        <a:lstStyle/>
        <a:p>
          <a:endParaRPr lang="en-US"/>
        </a:p>
      </dgm:t>
    </dgm:pt>
    <dgm:pt modelId="{3E2BED09-75E5-3D44-A18A-492645E351C0}" type="sibTrans" cxnId="{D077A256-37E7-4941-B974-F83E38297137}">
      <dgm:prSet/>
      <dgm:spPr/>
      <dgm:t>
        <a:bodyPr/>
        <a:lstStyle/>
        <a:p>
          <a:endParaRPr lang="en-US"/>
        </a:p>
      </dgm:t>
    </dgm:pt>
    <dgm:pt modelId="{EBC422CE-D61D-0B42-B07E-CBD5E0F9C4AD}">
      <dgm:prSet phldrT="[Text]"/>
      <dgm:spPr/>
      <dgm:t>
        <a:bodyPr/>
        <a:lstStyle/>
        <a:p>
          <a:r>
            <a:rPr lang="en-US" b="0" dirty="0" smtClean="0"/>
            <a:t>Chapter 7: </a:t>
          </a:r>
          <a:r>
            <a:rPr lang="en-US" dirty="0" smtClean="0"/>
            <a:t>Social Network Analysis and Interpretation</a:t>
          </a:r>
          <a:endParaRPr lang="en-US" b="0" dirty="0"/>
        </a:p>
      </dgm:t>
    </dgm:pt>
    <dgm:pt modelId="{18E5A874-6B31-C045-8A83-FD0871ABF246}" type="parTrans" cxnId="{93088A11-20A6-B340-904E-326F33247D4D}">
      <dgm:prSet/>
      <dgm:spPr/>
      <dgm:t>
        <a:bodyPr/>
        <a:lstStyle/>
        <a:p>
          <a:endParaRPr lang="en-US"/>
        </a:p>
      </dgm:t>
    </dgm:pt>
    <dgm:pt modelId="{73315764-6C38-764F-BE85-2F700BC550D8}" type="sibTrans" cxnId="{93088A11-20A6-B340-904E-326F33247D4D}">
      <dgm:prSet/>
      <dgm:spPr/>
      <dgm:t>
        <a:bodyPr/>
        <a:lstStyle/>
        <a:p>
          <a:endParaRPr lang="en-US"/>
        </a:p>
      </dgm:t>
    </dgm:pt>
    <dgm:pt modelId="{C157FF22-344E-3C4D-BB2A-B314422FB6EC}">
      <dgm:prSet phldrT="[Text]"/>
      <dgm:spPr/>
      <dgm:t>
        <a:bodyPr/>
        <a:lstStyle/>
        <a:p>
          <a:r>
            <a:rPr lang="en-US" b="0" dirty="0" smtClean="0"/>
            <a:t>IV. From Trends to Operational Planning</a:t>
          </a:r>
          <a:endParaRPr lang="en-US" b="0" dirty="0"/>
        </a:p>
      </dgm:t>
    </dgm:pt>
    <dgm:pt modelId="{D50E9014-DE73-9548-8FDC-EDBB1CE8DE8B}" type="parTrans" cxnId="{CFB9FF44-1C8B-2948-8B00-69B1C36F04E0}">
      <dgm:prSet/>
      <dgm:spPr/>
      <dgm:t>
        <a:bodyPr/>
        <a:lstStyle/>
        <a:p>
          <a:endParaRPr lang="en-US"/>
        </a:p>
      </dgm:t>
    </dgm:pt>
    <dgm:pt modelId="{BC01CA2E-5FC9-7344-AAE8-673BEE54704D}" type="sibTrans" cxnId="{CFB9FF44-1C8B-2948-8B00-69B1C36F04E0}">
      <dgm:prSet/>
      <dgm:spPr/>
      <dgm:t>
        <a:bodyPr/>
        <a:lstStyle/>
        <a:p>
          <a:endParaRPr lang="en-US"/>
        </a:p>
      </dgm:t>
    </dgm:pt>
    <dgm:pt modelId="{C0C88792-82D0-854F-9DE6-D9AF169C9987}">
      <dgm:prSet phldrT="[Text]"/>
      <dgm:spPr/>
      <dgm:t>
        <a:bodyPr/>
        <a:lstStyle/>
        <a:p>
          <a:r>
            <a:rPr lang="en-US" b="0" dirty="0" smtClean="0"/>
            <a:t>Chapter</a:t>
          </a:r>
          <a:r>
            <a:rPr lang="en-US" b="0" baseline="0" dirty="0" smtClean="0"/>
            <a:t> 8: </a:t>
          </a:r>
          <a:r>
            <a:rPr lang="en-US" dirty="0" smtClean="0"/>
            <a:t>Humanitarian Analysis and Intervention Design Framework (H-AID) - Actor-Based Trend Analysis</a:t>
          </a:r>
          <a:endParaRPr lang="en-US" b="0" dirty="0"/>
        </a:p>
      </dgm:t>
    </dgm:pt>
    <dgm:pt modelId="{DBE22D48-B36A-4940-A2B6-FE5460EBA9FF}" type="parTrans" cxnId="{B2B56167-5089-DB4C-B93B-6B2FEF1F6CFD}">
      <dgm:prSet/>
      <dgm:spPr/>
      <dgm:t>
        <a:bodyPr/>
        <a:lstStyle/>
        <a:p>
          <a:endParaRPr lang="en-US"/>
        </a:p>
      </dgm:t>
    </dgm:pt>
    <dgm:pt modelId="{FA6C134A-8454-A74C-A058-AC17BE2C09BE}" type="sibTrans" cxnId="{B2B56167-5089-DB4C-B93B-6B2FEF1F6CFD}">
      <dgm:prSet/>
      <dgm:spPr/>
      <dgm:t>
        <a:bodyPr/>
        <a:lstStyle/>
        <a:p>
          <a:endParaRPr lang="en-US"/>
        </a:p>
      </dgm:t>
    </dgm:pt>
    <dgm:pt modelId="{9BC48C0A-AB81-7C42-AA32-25EBFBF199D5}">
      <dgm:prSet phldrT="[Text]"/>
      <dgm:spPr/>
      <dgm:t>
        <a:bodyPr/>
        <a:lstStyle/>
        <a:p>
          <a:r>
            <a:rPr lang="en-US" b="0" baseline="0" dirty="0" smtClean="0"/>
            <a:t>Chapter 9: </a:t>
          </a:r>
          <a:r>
            <a:rPr lang="en-US" dirty="0" smtClean="0"/>
            <a:t>Operational Planning and Forecasting</a:t>
          </a:r>
          <a:endParaRPr lang="en-US" b="0" dirty="0"/>
        </a:p>
      </dgm:t>
    </dgm:pt>
    <dgm:pt modelId="{9637019D-310D-E94C-A361-845F1358D224}" type="parTrans" cxnId="{11E764ED-F54D-DC43-8AC3-BA6C6E0CFEFC}">
      <dgm:prSet/>
      <dgm:spPr/>
      <dgm:t>
        <a:bodyPr/>
        <a:lstStyle/>
        <a:p>
          <a:endParaRPr lang="en-US"/>
        </a:p>
      </dgm:t>
    </dgm:pt>
    <dgm:pt modelId="{12D6E371-B286-1B40-99AD-0971A37AF7E2}" type="sibTrans" cxnId="{11E764ED-F54D-DC43-8AC3-BA6C6E0CFEFC}">
      <dgm:prSet/>
      <dgm:spPr/>
      <dgm:t>
        <a:bodyPr/>
        <a:lstStyle/>
        <a:p>
          <a:endParaRPr lang="en-US"/>
        </a:p>
      </dgm:t>
    </dgm:pt>
    <dgm:pt modelId="{30427F31-39AC-024A-80A6-2569E276FC5D}" type="pres">
      <dgm:prSet presAssocID="{398CBFFC-EA30-BF49-9977-098E9887B342}" presName="vert0" presStyleCnt="0">
        <dgm:presLayoutVars>
          <dgm:dir/>
          <dgm:animOne val="branch"/>
          <dgm:animLvl val="lvl"/>
        </dgm:presLayoutVars>
      </dgm:prSet>
      <dgm:spPr/>
      <dgm:t>
        <a:bodyPr/>
        <a:lstStyle/>
        <a:p>
          <a:endParaRPr lang="en-US"/>
        </a:p>
      </dgm:t>
    </dgm:pt>
    <dgm:pt modelId="{BB739DCE-982A-6F49-A8D2-D784A26E73BE}" type="pres">
      <dgm:prSet presAssocID="{87398AAB-8F36-F947-9805-ECF844266EEB}" presName="thickLine" presStyleLbl="alignNode1" presStyleIdx="0" presStyleCnt="4"/>
      <dgm:spPr/>
    </dgm:pt>
    <dgm:pt modelId="{B17A73F4-6BE3-D94F-B9A9-B99A95634191}" type="pres">
      <dgm:prSet presAssocID="{87398AAB-8F36-F947-9805-ECF844266EEB}" presName="horz1" presStyleCnt="0"/>
      <dgm:spPr/>
    </dgm:pt>
    <dgm:pt modelId="{D7B81618-90C8-454B-A151-8CE8C1852297}" type="pres">
      <dgm:prSet presAssocID="{87398AAB-8F36-F947-9805-ECF844266EEB}" presName="tx1" presStyleLbl="revTx" presStyleIdx="0" presStyleCnt="13"/>
      <dgm:spPr/>
      <dgm:t>
        <a:bodyPr/>
        <a:lstStyle/>
        <a:p>
          <a:endParaRPr lang="en-US"/>
        </a:p>
      </dgm:t>
    </dgm:pt>
    <dgm:pt modelId="{E8494056-45AE-BE4E-B362-81A196F424C4}" type="pres">
      <dgm:prSet presAssocID="{87398AAB-8F36-F947-9805-ECF844266EEB}" presName="vert1" presStyleCnt="0"/>
      <dgm:spPr/>
    </dgm:pt>
    <dgm:pt modelId="{93CE1566-D289-4A4F-B6E3-B2D28AE8F434}" type="pres">
      <dgm:prSet presAssocID="{5AA46431-1B8E-6E41-A09D-95AFAEF41971}" presName="vertSpace2a" presStyleCnt="0"/>
      <dgm:spPr/>
    </dgm:pt>
    <dgm:pt modelId="{EB1FDDDD-2967-984A-A410-347A8E4A609E}" type="pres">
      <dgm:prSet presAssocID="{5AA46431-1B8E-6E41-A09D-95AFAEF41971}" presName="horz2" presStyleCnt="0"/>
      <dgm:spPr/>
    </dgm:pt>
    <dgm:pt modelId="{AE7F9CDD-7D77-FB4A-B8C7-8FC1395C0E85}" type="pres">
      <dgm:prSet presAssocID="{5AA46431-1B8E-6E41-A09D-95AFAEF41971}" presName="horzSpace2" presStyleCnt="0"/>
      <dgm:spPr/>
    </dgm:pt>
    <dgm:pt modelId="{6777330C-F0B4-7247-9691-8DF70D772ACB}" type="pres">
      <dgm:prSet presAssocID="{5AA46431-1B8E-6E41-A09D-95AFAEF41971}" presName="tx2" presStyleLbl="revTx" presStyleIdx="1" presStyleCnt="13"/>
      <dgm:spPr/>
      <dgm:t>
        <a:bodyPr/>
        <a:lstStyle/>
        <a:p>
          <a:endParaRPr lang="en-US"/>
        </a:p>
      </dgm:t>
    </dgm:pt>
    <dgm:pt modelId="{F71D8709-11AD-E74C-A49A-51BB9FE4B7EA}" type="pres">
      <dgm:prSet presAssocID="{5AA46431-1B8E-6E41-A09D-95AFAEF41971}" presName="vert2" presStyleCnt="0"/>
      <dgm:spPr/>
    </dgm:pt>
    <dgm:pt modelId="{B0D68409-95D9-4942-929F-564911711D6B}" type="pres">
      <dgm:prSet presAssocID="{5AA46431-1B8E-6E41-A09D-95AFAEF41971}" presName="thinLine2b" presStyleLbl="callout" presStyleIdx="0" presStyleCnt="9"/>
      <dgm:spPr/>
    </dgm:pt>
    <dgm:pt modelId="{D6FC5D77-ED79-5C45-B7CD-5A81693AA504}" type="pres">
      <dgm:prSet presAssocID="{5AA46431-1B8E-6E41-A09D-95AFAEF41971}" presName="vertSpace2b" presStyleCnt="0"/>
      <dgm:spPr/>
    </dgm:pt>
    <dgm:pt modelId="{C9309082-B914-DD47-9418-83EE7FC4AF74}" type="pres">
      <dgm:prSet presAssocID="{FD29E806-52E1-AC40-BDB4-B71817AB5330}" presName="horz2" presStyleCnt="0"/>
      <dgm:spPr/>
    </dgm:pt>
    <dgm:pt modelId="{416BBC15-64F9-F548-9035-50DE8A22F84D}" type="pres">
      <dgm:prSet presAssocID="{FD29E806-52E1-AC40-BDB4-B71817AB5330}" presName="horzSpace2" presStyleCnt="0"/>
      <dgm:spPr/>
    </dgm:pt>
    <dgm:pt modelId="{64D59997-7E13-B84E-932F-AEC50598503D}" type="pres">
      <dgm:prSet presAssocID="{FD29E806-52E1-AC40-BDB4-B71817AB5330}" presName="tx2" presStyleLbl="revTx" presStyleIdx="2" presStyleCnt="13"/>
      <dgm:spPr/>
      <dgm:t>
        <a:bodyPr/>
        <a:lstStyle/>
        <a:p>
          <a:endParaRPr lang="en-US"/>
        </a:p>
      </dgm:t>
    </dgm:pt>
    <dgm:pt modelId="{BFFD62E5-2069-FC46-AEFE-6B51D7A02AF8}" type="pres">
      <dgm:prSet presAssocID="{FD29E806-52E1-AC40-BDB4-B71817AB5330}" presName="vert2" presStyleCnt="0"/>
      <dgm:spPr/>
    </dgm:pt>
    <dgm:pt modelId="{39A41AF4-7D86-B049-9938-8D483E47874F}" type="pres">
      <dgm:prSet presAssocID="{FD29E806-52E1-AC40-BDB4-B71817AB5330}" presName="thinLine2b" presStyleLbl="callout" presStyleIdx="1" presStyleCnt="9"/>
      <dgm:spPr/>
    </dgm:pt>
    <dgm:pt modelId="{061C9CA6-6B3A-8045-AB95-D229C7208ED5}" type="pres">
      <dgm:prSet presAssocID="{FD29E806-52E1-AC40-BDB4-B71817AB5330}" presName="vertSpace2b" presStyleCnt="0"/>
      <dgm:spPr/>
    </dgm:pt>
    <dgm:pt modelId="{B3429906-E1EE-2746-A6C9-78A50FE72564}" type="pres">
      <dgm:prSet presAssocID="{A78077D3-F3F1-BE47-B8E4-2F2F736CAD2F}" presName="thickLine" presStyleLbl="alignNode1" presStyleIdx="1" presStyleCnt="4"/>
      <dgm:spPr/>
    </dgm:pt>
    <dgm:pt modelId="{227F6409-D37B-664F-897F-7B2BDCF0E651}" type="pres">
      <dgm:prSet presAssocID="{A78077D3-F3F1-BE47-B8E4-2F2F736CAD2F}" presName="horz1" presStyleCnt="0"/>
      <dgm:spPr/>
    </dgm:pt>
    <dgm:pt modelId="{E9364B52-C9D4-E341-ADF6-6F65A00CC47A}" type="pres">
      <dgm:prSet presAssocID="{A78077D3-F3F1-BE47-B8E4-2F2F736CAD2F}" presName="tx1" presStyleLbl="revTx" presStyleIdx="3" presStyleCnt="13"/>
      <dgm:spPr/>
      <dgm:t>
        <a:bodyPr/>
        <a:lstStyle/>
        <a:p>
          <a:endParaRPr lang="en-US"/>
        </a:p>
      </dgm:t>
    </dgm:pt>
    <dgm:pt modelId="{13EE2224-193D-6E48-9000-62BF1726BCC9}" type="pres">
      <dgm:prSet presAssocID="{A78077D3-F3F1-BE47-B8E4-2F2F736CAD2F}" presName="vert1" presStyleCnt="0"/>
      <dgm:spPr/>
    </dgm:pt>
    <dgm:pt modelId="{A950944D-5242-6B43-AD5E-7868D1B85852}" type="pres">
      <dgm:prSet presAssocID="{A3516C9F-74A3-FA4F-83D5-47B5DC209BA4}" presName="vertSpace2a" presStyleCnt="0"/>
      <dgm:spPr/>
    </dgm:pt>
    <dgm:pt modelId="{341BB576-FE4E-3146-A47D-17F1B8A34C16}" type="pres">
      <dgm:prSet presAssocID="{A3516C9F-74A3-FA4F-83D5-47B5DC209BA4}" presName="horz2" presStyleCnt="0"/>
      <dgm:spPr/>
    </dgm:pt>
    <dgm:pt modelId="{BCC44D02-93EB-3746-9411-AF198D17C0B1}" type="pres">
      <dgm:prSet presAssocID="{A3516C9F-74A3-FA4F-83D5-47B5DC209BA4}" presName="horzSpace2" presStyleCnt="0"/>
      <dgm:spPr/>
    </dgm:pt>
    <dgm:pt modelId="{72797B67-C7E0-1B4C-B4E9-2268216304AE}" type="pres">
      <dgm:prSet presAssocID="{A3516C9F-74A3-FA4F-83D5-47B5DC209BA4}" presName="tx2" presStyleLbl="revTx" presStyleIdx="4" presStyleCnt="13"/>
      <dgm:spPr/>
      <dgm:t>
        <a:bodyPr/>
        <a:lstStyle/>
        <a:p>
          <a:endParaRPr lang="en-US"/>
        </a:p>
      </dgm:t>
    </dgm:pt>
    <dgm:pt modelId="{736AAD44-0E49-9D44-A6B2-4817DB10404F}" type="pres">
      <dgm:prSet presAssocID="{A3516C9F-74A3-FA4F-83D5-47B5DC209BA4}" presName="vert2" presStyleCnt="0"/>
      <dgm:spPr/>
    </dgm:pt>
    <dgm:pt modelId="{01A6E6EC-D490-E54D-8429-787E7281935E}" type="pres">
      <dgm:prSet presAssocID="{A3516C9F-74A3-FA4F-83D5-47B5DC209BA4}" presName="thinLine2b" presStyleLbl="callout" presStyleIdx="2" presStyleCnt="9"/>
      <dgm:spPr/>
    </dgm:pt>
    <dgm:pt modelId="{F477FE04-AF70-3A46-BFD0-CE258A901FE2}" type="pres">
      <dgm:prSet presAssocID="{A3516C9F-74A3-FA4F-83D5-47B5DC209BA4}" presName="vertSpace2b" presStyleCnt="0"/>
      <dgm:spPr/>
    </dgm:pt>
    <dgm:pt modelId="{9478F50C-1DE7-434C-8ED8-BD4BEF4E62A9}" type="pres">
      <dgm:prSet presAssocID="{97301D06-82B7-ED4E-917F-3EF457A4D19D}" presName="horz2" presStyleCnt="0"/>
      <dgm:spPr/>
    </dgm:pt>
    <dgm:pt modelId="{9728CA33-ED62-8D4B-9F81-F776534245B4}" type="pres">
      <dgm:prSet presAssocID="{97301D06-82B7-ED4E-917F-3EF457A4D19D}" presName="horzSpace2" presStyleCnt="0"/>
      <dgm:spPr/>
    </dgm:pt>
    <dgm:pt modelId="{E1819D6B-239C-8E43-B6C7-4C5C57EB6698}" type="pres">
      <dgm:prSet presAssocID="{97301D06-82B7-ED4E-917F-3EF457A4D19D}" presName="tx2" presStyleLbl="revTx" presStyleIdx="5" presStyleCnt="13"/>
      <dgm:spPr/>
      <dgm:t>
        <a:bodyPr/>
        <a:lstStyle/>
        <a:p>
          <a:endParaRPr lang="en-US"/>
        </a:p>
      </dgm:t>
    </dgm:pt>
    <dgm:pt modelId="{2A0D2C2F-2671-114A-AB20-9ECE0C41299D}" type="pres">
      <dgm:prSet presAssocID="{97301D06-82B7-ED4E-917F-3EF457A4D19D}" presName="vert2" presStyleCnt="0"/>
      <dgm:spPr/>
    </dgm:pt>
    <dgm:pt modelId="{DF54166F-4F17-9F4C-A914-CC51995229DB}" type="pres">
      <dgm:prSet presAssocID="{97301D06-82B7-ED4E-917F-3EF457A4D19D}" presName="thinLine2b" presStyleLbl="callout" presStyleIdx="3" presStyleCnt="9"/>
      <dgm:spPr/>
    </dgm:pt>
    <dgm:pt modelId="{19076CAB-88FD-CD40-B3A8-5B0FEAD6B20B}" type="pres">
      <dgm:prSet presAssocID="{97301D06-82B7-ED4E-917F-3EF457A4D19D}" presName="vertSpace2b" presStyleCnt="0"/>
      <dgm:spPr/>
    </dgm:pt>
    <dgm:pt modelId="{747EF16D-51A1-3D42-9CB2-32100E42030B}" type="pres">
      <dgm:prSet presAssocID="{1D36EB93-D62C-4F44-B823-2E7EDA5D8046}" presName="horz2" presStyleCnt="0"/>
      <dgm:spPr/>
    </dgm:pt>
    <dgm:pt modelId="{6E33F717-3C04-ED47-8F0F-66793FA0A56F}" type="pres">
      <dgm:prSet presAssocID="{1D36EB93-D62C-4F44-B823-2E7EDA5D8046}" presName="horzSpace2" presStyleCnt="0"/>
      <dgm:spPr/>
    </dgm:pt>
    <dgm:pt modelId="{948E8A6F-5A44-7343-B0D5-51D676D9E1DD}" type="pres">
      <dgm:prSet presAssocID="{1D36EB93-D62C-4F44-B823-2E7EDA5D8046}" presName="tx2" presStyleLbl="revTx" presStyleIdx="6" presStyleCnt="13"/>
      <dgm:spPr/>
      <dgm:t>
        <a:bodyPr/>
        <a:lstStyle/>
        <a:p>
          <a:endParaRPr lang="en-US"/>
        </a:p>
      </dgm:t>
    </dgm:pt>
    <dgm:pt modelId="{889F01E6-3953-C747-9134-79B77C6AD170}" type="pres">
      <dgm:prSet presAssocID="{1D36EB93-D62C-4F44-B823-2E7EDA5D8046}" presName="vert2" presStyleCnt="0"/>
      <dgm:spPr/>
    </dgm:pt>
    <dgm:pt modelId="{72A08B1C-B5D7-A04B-935A-AB42642E54D2}" type="pres">
      <dgm:prSet presAssocID="{1D36EB93-D62C-4F44-B823-2E7EDA5D8046}" presName="thinLine2b" presStyleLbl="callout" presStyleIdx="4" presStyleCnt="9"/>
      <dgm:spPr/>
    </dgm:pt>
    <dgm:pt modelId="{D753332F-A0FD-924E-A033-9D8C430E3C54}" type="pres">
      <dgm:prSet presAssocID="{1D36EB93-D62C-4F44-B823-2E7EDA5D8046}" presName="vertSpace2b" presStyleCnt="0"/>
      <dgm:spPr/>
    </dgm:pt>
    <dgm:pt modelId="{F2094381-13BE-E84A-BFFE-7E8570361DC9}" type="pres">
      <dgm:prSet presAssocID="{4A424347-D30C-7849-8233-EAA7D91FEB51}" presName="thickLine" presStyleLbl="alignNode1" presStyleIdx="2" presStyleCnt="4"/>
      <dgm:spPr/>
    </dgm:pt>
    <dgm:pt modelId="{48D13298-02D2-7F44-BB8F-94703C868789}" type="pres">
      <dgm:prSet presAssocID="{4A424347-D30C-7849-8233-EAA7D91FEB51}" presName="horz1" presStyleCnt="0"/>
      <dgm:spPr/>
    </dgm:pt>
    <dgm:pt modelId="{8FA7CF35-B75B-2F4A-9F76-0A83DE292631}" type="pres">
      <dgm:prSet presAssocID="{4A424347-D30C-7849-8233-EAA7D91FEB51}" presName="tx1" presStyleLbl="revTx" presStyleIdx="7" presStyleCnt="13"/>
      <dgm:spPr/>
      <dgm:t>
        <a:bodyPr/>
        <a:lstStyle/>
        <a:p>
          <a:endParaRPr lang="en-US"/>
        </a:p>
      </dgm:t>
    </dgm:pt>
    <dgm:pt modelId="{3CC9C13B-A968-5F4F-8944-C4B41BAA821A}" type="pres">
      <dgm:prSet presAssocID="{4A424347-D30C-7849-8233-EAA7D91FEB51}" presName="vert1" presStyleCnt="0"/>
      <dgm:spPr/>
    </dgm:pt>
    <dgm:pt modelId="{13F36314-D5F2-2F4A-8A0F-75253E40EDD5}" type="pres">
      <dgm:prSet presAssocID="{385CB213-F148-D843-93BA-153D9891C780}" presName="vertSpace2a" presStyleCnt="0"/>
      <dgm:spPr/>
    </dgm:pt>
    <dgm:pt modelId="{F5619EA4-E5AC-7A4E-8620-50AFB5113567}" type="pres">
      <dgm:prSet presAssocID="{385CB213-F148-D843-93BA-153D9891C780}" presName="horz2" presStyleCnt="0"/>
      <dgm:spPr/>
    </dgm:pt>
    <dgm:pt modelId="{6632A6FF-4E10-6742-87F8-8B47A51FC81C}" type="pres">
      <dgm:prSet presAssocID="{385CB213-F148-D843-93BA-153D9891C780}" presName="horzSpace2" presStyleCnt="0"/>
      <dgm:spPr/>
    </dgm:pt>
    <dgm:pt modelId="{207E7007-9F7F-3C49-A04B-5E8B20E82C65}" type="pres">
      <dgm:prSet presAssocID="{385CB213-F148-D843-93BA-153D9891C780}" presName="tx2" presStyleLbl="revTx" presStyleIdx="8" presStyleCnt="13"/>
      <dgm:spPr/>
      <dgm:t>
        <a:bodyPr/>
        <a:lstStyle/>
        <a:p>
          <a:endParaRPr lang="en-US"/>
        </a:p>
      </dgm:t>
    </dgm:pt>
    <dgm:pt modelId="{CF64357B-0735-9F47-B465-835FFC6AA066}" type="pres">
      <dgm:prSet presAssocID="{385CB213-F148-D843-93BA-153D9891C780}" presName="vert2" presStyleCnt="0"/>
      <dgm:spPr/>
    </dgm:pt>
    <dgm:pt modelId="{7811FE41-9380-3741-8BB3-2DABC73D934F}" type="pres">
      <dgm:prSet presAssocID="{385CB213-F148-D843-93BA-153D9891C780}" presName="thinLine2b" presStyleLbl="callout" presStyleIdx="5" presStyleCnt="9"/>
      <dgm:spPr/>
    </dgm:pt>
    <dgm:pt modelId="{1E438AEF-C673-9E42-956A-D03FE275C93C}" type="pres">
      <dgm:prSet presAssocID="{385CB213-F148-D843-93BA-153D9891C780}" presName="vertSpace2b" presStyleCnt="0"/>
      <dgm:spPr/>
    </dgm:pt>
    <dgm:pt modelId="{4173D646-A7FE-054A-9CFA-BA04E6322AB9}" type="pres">
      <dgm:prSet presAssocID="{EBC422CE-D61D-0B42-B07E-CBD5E0F9C4AD}" presName="horz2" presStyleCnt="0"/>
      <dgm:spPr/>
    </dgm:pt>
    <dgm:pt modelId="{811FF531-5A5C-2742-A42D-D1C65EE8BA35}" type="pres">
      <dgm:prSet presAssocID="{EBC422CE-D61D-0B42-B07E-CBD5E0F9C4AD}" presName="horzSpace2" presStyleCnt="0"/>
      <dgm:spPr/>
    </dgm:pt>
    <dgm:pt modelId="{033B947C-AB4B-9E48-814B-F7D9D4BDE683}" type="pres">
      <dgm:prSet presAssocID="{EBC422CE-D61D-0B42-B07E-CBD5E0F9C4AD}" presName="tx2" presStyleLbl="revTx" presStyleIdx="9" presStyleCnt="13"/>
      <dgm:spPr/>
      <dgm:t>
        <a:bodyPr/>
        <a:lstStyle/>
        <a:p>
          <a:endParaRPr lang="en-US"/>
        </a:p>
      </dgm:t>
    </dgm:pt>
    <dgm:pt modelId="{A329E46B-A3D3-FC46-969F-782F2887D4C5}" type="pres">
      <dgm:prSet presAssocID="{EBC422CE-D61D-0B42-B07E-CBD5E0F9C4AD}" presName="vert2" presStyleCnt="0"/>
      <dgm:spPr/>
    </dgm:pt>
    <dgm:pt modelId="{50387CE7-DD3F-FE47-98C4-E5313F4F085D}" type="pres">
      <dgm:prSet presAssocID="{EBC422CE-D61D-0B42-B07E-CBD5E0F9C4AD}" presName="thinLine2b" presStyleLbl="callout" presStyleIdx="6" presStyleCnt="9"/>
      <dgm:spPr/>
    </dgm:pt>
    <dgm:pt modelId="{C54D1FE1-D932-9340-933A-3B7703CCD0D7}" type="pres">
      <dgm:prSet presAssocID="{EBC422CE-D61D-0B42-B07E-CBD5E0F9C4AD}" presName="vertSpace2b" presStyleCnt="0"/>
      <dgm:spPr/>
    </dgm:pt>
    <dgm:pt modelId="{71F34DBF-EA82-1447-814F-01D5DBB48A56}" type="pres">
      <dgm:prSet presAssocID="{C157FF22-344E-3C4D-BB2A-B314422FB6EC}" presName="thickLine" presStyleLbl="alignNode1" presStyleIdx="3" presStyleCnt="4"/>
      <dgm:spPr/>
    </dgm:pt>
    <dgm:pt modelId="{0F55467C-27DF-8C49-BD47-2F96BD4A9736}" type="pres">
      <dgm:prSet presAssocID="{C157FF22-344E-3C4D-BB2A-B314422FB6EC}" presName="horz1" presStyleCnt="0"/>
      <dgm:spPr/>
    </dgm:pt>
    <dgm:pt modelId="{0CD831BD-D6AB-7A49-B3B9-B797AE1493F6}" type="pres">
      <dgm:prSet presAssocID="{C157FF22-344E-3C4D-BB2A-B314422FB6EC}" presName="tx1" presStyleLbl="revTx" presStyleIdx="10" presStyleCnt="13"/>
      <dgm:spPr/>
      <dgm:t>
        <a:bodyPr/>
        <a:lstStyle/>
        <a:p>
          <a:endParaRPr lang="en-US"/>
        </a:p>
      </dgm:t>
    </dgm:pt>
    <dgm:pt modelId="{B859C928-4A5E-B24E-B880-C27F25E581CE}" type="pres">
      <dgm:prSet presAssocID="{C157FF22-344E-3C4D-BB2A-B314422FB6EC}" presName="vert1" presStyleCnt="0"/>
      <dgm:spPr/>
    </dgm:pt>
    <dgm:pt modelId="{A4F7B84B-5B3B-014D-B4FC-23E91FDB6A22}" type="pres">
      <dgm:prSet presAssocID="{C0C88792-82D0-854F-9DE6-D9AF169C9987}" presName="vertSpace2a" presStyleCnt="0"/>
      <dgm:spPr/>
    </dgm:pt>
    <dgm:pt modelId="{DCDD4171-2C02-8C48-AB93-3B3BBB9DDC1F}" type="pres">
      <dgm:prSet presAssocID="{C0C88792-82D0-854F-9DE6-D9AF169C9987}" presName="horz2" presStyleCnt="0"/>
      <dgm:spPr/>
    </dgm:pt>
    <dgm:pt modelId="{271A6810-D839-4048-8317-40320BD46A16}" type="pres">
      <dgm:prSet presAssocID="{C0C88792-82D0-854F-9DE6-D9AF169C9987}" presName="horzSpace2" presStyleCnt="0"/>
      <dgm:spPr/>
    </dgm:pt>
    <dgm:pt modelId="{7F6E1872-AD39-314C-8341-251EFD225D1F}" type="pres">
      <dgm:prSet presAssocID="{C0C88792-82D0-854F-9DE6-D9AF169C9987}" presName="tx2" presStyleLbl="revTx" presStyleIdx="11" presStyleCnt="13"/>
      <dgm:spPr/>
      <dgm:t>
        <a:bodyPr/>
        <a:lstStyle/>
        <a:p>
          <a:endParaRPr lang="en-US"/>
        </a:p>
      </dgm:t>
    </dgm:pt>
    <dgm:pt modelId="{5A87BB59-A8E5-9B44-AFF9-A70CC5791470}" type="pres">
      <dgm:prSet presAssocID="{C0C88792-82D0-854F-9DE6-D9AF169C9987}" presName="vert2" presStyleCnt="0"/>
      <dgm:spPr/>
    </dgm:pt>
    <dgm:pt modelId="{F36A71A8-0280-A644-BD40-3048340CBC5A}" type="pres">
      <dgm:prSet presAssocID="{C0C88792-82D0-854F-9DE6-D9AF169C9987}" presName="thinLine2b" presStyleLbl="callout" presStyleIdx="7" presStyleCnt="9"/>
      <dgm:spPr/>
    </dgm:pt>
    <dgm:pt modelId="{59EB6671-1DC7-C441-B814-FEE8C69937D5}" type="pres">
      <dgm:prSet presAssocID="{C0C88792-82D0-854F-9DE6-D9AF169C9987}" presName="vertSpace2b" presStyleCnt="0"/>
      <dgm:spPr/>
    </dgm:pt>
    <dgm:pt modelId="{3071C7D6-1315-8A4D-82AB-7C196C4A4F2D}" type="pres">
      <dgm:prSet presAssocID="{9BC48C0A-AB81-7C42-AA32-25EBFBF199D5}" presName="horz2" presStyleCnt="0"/>
      <dgm:spPr/>
    </dgm:pt>
    <dgm:pt modelId="{942F6677-D39B-EF4F-83DF-529222E69861}" type="pres">
      <dgm:prSet presAssocID="{9BC48C0A-AB81-7C42-AA32-25EBFBF199D5}" presName="horzSpace2" presStyleCnt="0"/>
      <dgm:spPr/>
    </dgm:pt>
    <dgm:pt modelId="{64A2A02D-05F2-7D4D-9442-543A0FFE0645}" type="pres">
      <dgm:prSet presAssocID="{9BC48C0A-AB81-7C42-AA32-25EBFBF199D5}" presName="tx2" presStyleLbl="revTx" presStyleIdx="12" presStyleCnt="13"/>
      <dgm:spPr/>
      <dgm:t>
        <a:bodyPr/>
        <a:lstStyle/>
        <a:p>
          <a:endParaRPr lang="en-US"/>
        </a:p>
      </dgm:t>
    </dgm:pt>
    <dgm:pt modelId="{07D015C2-614D-C444-AD85-46E18D85B6A5}" type="pres">
      <dgm:prSet presAssocID="{9BC48C0A-AB81-7C42-AA32-25EBFBF199D5}" presName="vert2" presStyleCnt="0"/>
      <dgm:spPr/>
    </dgm:pt>
    <dgm:pt modelId="{EFE7B338-69D2-6D46-97BA-6B20B93DD97B}" type="pres">
      <dgm:prSet presAssocID="{9BC48C0A-AB81-7C42-AA32-25EBFBF199D5}" presName="thinLine2b" presStyleLbl="callout" presStyleIdx="8" presStyleCnt="9"/>
      <dgm:spPr/>
    </dgm:pt>
    <dgm:pt modelId="{7BA00A97-8DC9-884A-9D5A-349DF3BC7B1F}" type="pres">
      <dgm:prSet presAssocID="{9BC48C0A-AB81-7C42-AA32-25EBFBF199D5}" presName="vertSpace2b" presStyleCnt="0"/>
      <dgm:spPr/>
    </dgm:pt>
  </dgm:ptLst>
  <dgm:cxnLst>
    <dgm:cxn modelId="{10AB72BE-89EC-4C4F-8A5F-0F4A33E15DD5}" type="presOf" srcId="{385CB213-F148-D843-93BA-153D9891C780}" destId="{207E7007-9F7F-3C49-A04B-5E8B20E82C65}" srcOrd="0" destOrd="0" presId="urn:microsoft.com/office/officeart/2008/layout/LinedList"/>
    <dgm:cxn modelId="{D077A256-37E7-4941-B974-F83E38297137}" srcId="{4A424347-D30C-7849-8233-EAA7D91FEB51}" destId="{385CB213-F148-D843-93BA-153D9891C780}" srcOrd="0" destOrd="0" parTransId="{FE496993-0BBB-2A43-B5D5-0B0312370E95}" sibTransId="{3E2BED09-75E5-3D44-A18A-492645E351C0}"/>
    <dgm:cxn modelId="{B2B56167-5089-DB4C-B93B-6B2FEF1F6CFD}" srcId="{C157FF22-344E-3C4D-BB2A-B314422FB6EC}" destId="{C0C88792-82D0-854F-9DE6-D9AF169C9987}" srcOrd="0" destOrd="0" parTransId="{DBE22D48-B36A-4940-A2B6-FE5460EBA9FF}" sibTransId="{FA6C134A-8454-A74C-A058-AC17BE2C09BE}"/>
    <dgm:cxn modelId="{0CDC7189-8202-FF47-9A91-BC3D19651BEA}" type="presOf" srcId="{EBC422CE-D61D-0B42-B07E-CBD5E0F9C4AD}" destId="{033B947C-AB4B-9E48-814B-F7D9D4BDE683}" srcOrd="0" destOrd="0" presId="urn:microsoft.com/office/officeart/2008/layout/LinedList"/>
    <dgm:cxn modelId="{CFB9FF44-1C8B-2948-8B00-69B1C36F04E0}" srcId="{398CBFFC-EA30-BF49-9977-098E9887B342}" destId="{C157FF22-344E-3C4D-BB2A-B314422FB6EC}" srcOrd="3" destOrd="0" parTransId="{D50E9014-DE73-9548-8FDC-EDBB1CE8DE8B}" sibTransId="{BC01CA2E-5FC9-7344-AAE8-673BEE54704D}"/>
    <dgm:cxn modelId="{34B03C71-5A98-1B4D-AEDB-C40E7902B408}" type="presOf" srcId="{C157FF22-344E-3C4D-BB2A-B314422FB6EC}" destId="{0CD831BD-D6AB-7A49-B3B9-B797AE1493F6}" srcOrd="0" destOrd="0" presId="urn:microsoft.com/office/officeart/2008/layout/LinedList"/>
    <dgm:cxn modelId="{BE1203F0-CBDF-BB48-AF9F-6138B8B99906}" type="presOf" srcId="{97301D06-82B7-ED4E-917F-3EF457A4D19D}" destId="{E1819D6B-239C-8E43-B6C7-4C5C57EB6698}" srcOrd="0" destOrd="0" presId="urn:microsoft.com/office/officeart/2008/layout/LinedList"/>
    <dgm:cxn modelId="{03CB7624-654D-F848-908B-39AB6ACDEF43}" srcId="{A78077D3-F3F1-BE47-B8E4-2F2F736CAD2F}" destId="{A3516C9F-74A3-FA4F-83D5-47B5DC209BA4}" srcOrd="0" destOrd="0" parTransId="{AF15170D-4907-0446-87E8-D1A2A08FC349}" sibTransId="{88791B1C-8397-154E-8445-88B0345D27A5}"/>
    <dgm:cxn modelId="{655DD2D9-67DF-B443-B8DC-90519F73D574}" srcId="{87398AAB-8F36-F947-9805-ECF844266EEB}" destId="{FD29E806-52E1-AC40-BDB4-B71817AB5330}" srcOrd="1" destOrd="0" parTransId="{8AF7A89F-132F-634F-A593-7CA8BCFFF925}" sibTransId="{24CF1ED5-E935-8447-A256-78D7374D550F}"/>
    <dgm:cxn modelId="{8ADECA91-D0B6-F14A-91EE-0442C23EDBB7}" srcId="{398CBFFC-EA30-BF49-9977-098E9887B342}" destId="{A78077D3-F3F1-BE47-B8E4-2F2F736CAD2F}" srcOrd="1" destOrd="0" parTransId="{C5195E76-DC67-354A-AEAC-5A7817F8BB2E}" sibTransId="{97AFFD3D-25EA-9B4B-AF17-141239F8720A}"/>
    <dgm:cxn modelId="{7E4417B9-1966-B846-8263-921009E42026}" type="presOf" srcId="{C0C88792-82D0-854F-9DE6-D9AF169C9987}" destId="{7F6E1872-AD39-314C-8341-251EFD225D1F}" srcOrd="0" destOrd="0" presId="urn:microsoft.com/office/officeart/2008/layout/LinedList"/>
    <dgm:cxn modelId="{7CBE6646-FB48-504C-B1D2-52E770D9B149}" srcId="{A78077D3-F3F1-BE47-B8E4-2F2F736CAD2F}" destId="{1D36EB93-D62C-4F44-B823-2E7EDA5D8046}" srcOrd="2" destOrd="0" parTransId="{DF967004-0A2D-F542-BF3F-1CBCDF292878}" sibTransId="{5F341DC2-9B6C-5340-89B8-AF437D296CF8}"/>
    <dgm:cxn modelId="{8896745D-711A-0F46-B1C9-1854205D44F1}" srcId="{398CBFFC-EA30-BF49-9977-098E9887B342}" destId="{4A424347-D30C-7849-8233-EAA7D91FEB51}" srcOrd="2" destOrd="0" parTransId="{0C1347FA-49F2-E540-B978-2261D8CD32CE}" sibTransId="{DEBBB246-33DE-7C46-A9DE-271D923B1B82}"/>
    <dgm:cxn modelId="{C5888F22-B101-FA49-B6B5-F7D3F1AD5BD9}" type="presOf" srcId="{1D36EB93-D62C-4F44-B823-2E7EDA5D8046}" destId="{948E8A6F-5A44-7343-B0D5-51D676D9E1DD}" srcOrd="0" destOrd="0" presId="urn:microsoft.com/office/officeart/2008/layout/LinedList"/>
    <dgm:cxn modelId="{83757959-EE41-6C4A-93E4-B7E7E41BDCA1}" srcId="{A78077D3-F3F1-BE47-B8E4-2F2F736CAD2F}" destId="{97301D06-82B7-ED4E-917F-3EF457A4D19D}" srcOrd="1" destOrd="0" parTransId="{3BD8694F-CC55-F04C-9143-229783A4CDFB}" sibTransId="{E8C4EC48-BED3-2B49-8C78-5582C7F67551}"/>
    <dgm:cxn modelId="{44D5C9C5-B226-9F4C-B07D-4CE9EDD0CA20}" srcId="{398CBFFC-EA30-BF49-9977-098E9887B342}" destId="{87398AAB-8F36-F947-9805-ECF844266EEB}" srcOrd="0" destOrd="0" parTransId="{4887C654-9D97-094F-8812-9C1E2D49433A}" sibTransId="{11E7F63A-78AB-D440-988F-0DF6602A7089}"/>
    <dgm:cxn modelId="{CF111324-0043-9343-8B00-78C390A08159}" type="presOf" srcId="{A78077D3-F3F1-BE47-B8E4-2F2F736CAD2F}" destId="{E9364B52-C9D4-E341-ADF6-6F65A00CC47A}" srcOrd="0" destOrd="0" presId="urn:microsoft.com/office/officeart/2008/layout/LinedList"/>
    <dgm:cxn modelId="{93088A11-20A6-B340-904E-326F33247D4D}" srcId="{4A424347-D30C-7849-8233-EAA7D91FEB51}" destId="{EBC422CE-D61D-0B42-B07E-CBD5E0F9C4AD}" srcOrd="1" destOrd="0" parTransId="{18E5A874-6B31-C045-8A83-FD0871ABF246}" sibTransId="{73315764-6C38-764F-BE85-2F700BC550D8}"/>
    <dgm:cxn modelId="{B04A1CD5-E4D1-7D42-BA16-8AAD0C5A3F0F}" type="presOf" srcId="{FD29E806-52E1-AC40-BDB4-B71817AB5330}" destId="{64D59997-7E13-B84E-932F-AEC50598503D}" srcOrd="0" destOrd="0" presId="urn:microsoft.com/office/officeart/2008/layout/LinedList"/>
    <dgm:cxn modelId="{F792FDC5-ED2F-584F-983E-590CA58B3F78}" type="presOf" srcId="{4A424347-D30C-7849-8233-EAA7D91FEB51}" destId="{8FA7CF35-B75B-2F4A-9F76-0A83DE292631}" srcOrd="0" destOrd="0" presId="urn:microsoft.com/office/officeart/2008/layout/LinedList"/>
    <dgm:cxn modelId="{2D8E5B92-4DF3-D94C-BDCB-8251DAEB144F}" type="presOf" srcId="{5AA46431-1B8E-6E41-A09D-95AFAEF41971}" destId="{6777330C-F0B4-7247-9691-8DF70D772ACB}" srcOrd="0" destOrd="0" presId="urn:microsoft.com/office/officeart/2008/layout/LinedList"/>
    <dgm:cxn modelId="{62A08295-D3AE-1A47-8320-95648FEB9323}" type="presOf" srcId="{398CBFFC-EA30-BF49-9977-098E9887B342}" destId="{30427F31-39AC-024A-80A6-2569E276FC5D}" srcOrd="0" destOrd="0" presId="urn:microsoft.com/office/officeart/2008/layout/LinedList"/>
    <dgm:cxn modelId="{11E764ED-F54D-DC43-8AC3-BA6C6E0CFEFC}" srcId="{C157FF22-344E-3C4D-BB2A-B314422FB6EC}" destId="{9BC48C0A-AB81-7C42-AA32-25EBFBF199D5}" srcOrd="1" destOrd="0" parTransId="{9637019D-310D-E94C-A361-845F1358D224}" sibTransId="{12D6E371-B286-1B40-99AD-0971A37AF7E2}"/>
    <dgm:cxn modelId="{575FDBC1-7C16-2C42-AFA3-53E4EC458798}" type="presOf" srcId="{9BC48C0A-AB81-7C42-AA32-25EBFBF199D5}" destId="{64A2A02D-05F2-7D4D-9442-543A0FFE0645}" srcOrd="0" destOrd="0" presId="urn:microsoft.com/office/officeart/2008/layout/LinedList"/>
    <dgm:cxn modelId="{294C0D83-2CDD-364D-AC64-5A9DDCAB00FA}" type="presOf" srcId="{A3516C9F-74A3-FA4F-83D5-47B5DC209BA4}" destId="{72797B67-C7E0-1B4C-B4E9-2268216304AE}" srcOrd="0" destOrd="0" presId="urn:microsoft.com/office/officeart/2008/layout/LinedList"/>
    <dgm:cxn modelId="{59905FB7-8C90-814E-B681-F4DB8CF4B761}" type="presOf" srcId="{87398AAB-8F36-F947-9805-ECF844266EEB}" destId="{D7B81618-90C8-454B-A151-8CE8C1852297}" srcOrd="0" destOrd="0" presId="urn:microsoft.com/office/officeart/2008/layout/LinedList"/>
    <dgm:cxn modelId="{C4A9D33F-5A69-1040-AB0D-8647EB071E0C}" srcId="{87398AAB-8F36-F947-9805-ECF844266EEB}" destId="{5AA46431-1B8E-6E41-A09D-95AFAEF41971}" srcOrd="0" destOrd="0" parTransId="{1940D940-AF8E-804E-A3E8-4D31E14F047C}" sibTransId="{269C0394-9AC1-9343-8B16-189EA8BFB0D3}"/>
    <dgm:cxn modelId="{0C3C013A-7514-DA4D-B2D4-5D03ED49FDB5}" type="presParOf" srcId="{30427F31-39AC-024A-80A6-2569E276FC5D}" destId="{BB739DCE-982A-6F49-A8D2-D784A26E73BE}" srcOrd="0" destOrd="0" presId="urn:microsoft.com/office/officeart/2008/layout/LinedList"/>
    <dgm:cxn modelId="{8515E896-B456-C747-8B1D-DADFE14E0AFB}" type="presParOf" srcId="{30427F31-39AC-024A-80A6-2569E276FC5D}" destId="{B17A73F4-6BE3-D94F-B9A9-B99A95634191}" srcOrd="1" destOrd="0" presId="urn:microsoft.com/office/officeart/2008/layout/LinedList"/>
    <dgm:cxn modelId="{F255E80C-F166-B041-9C6B-EA64FDD24F87}" type="presParOf" srcId="{B17A73F4-6BE3-D94F-B9A9-B99A95634191}" destId="{D7B81618-90C8-454B-A151-8CE8C1852297}" srcOrd="0" destOrd="0" presId="urn:microsoft.com/office/officeart/2008/layout/LinedList"/>
    <dgm:cxn modelId="{C61A03AD-8219-7542-AE07-14962233F3A6}" type="presParOf" srcId="{B17A73F4-6BE3-D94F-B9A9-B99A95634191}" destId="{E8494056-45AE-BE4E-B362-81A196F424C4}" srcOrd="1" destOrd="0" presId="urn:microsoft.com/office/officeart/2008/layout/LinedList"/>
    <dgm:cxn modelId="{67320D50-9E55-BD42-B692-5ABDF53E15C0}" type="presParOf" srcId="{E8494056-45AE-BE4E-B362-81A196F424C4}" destId="{93CE1566-D289-4A4F-B6E3-B2D28AE8F434}" srcOrd="0" destOrd="0" presId="urn:microsoft.com/office/officeart/2008/layout/LinedList"/>
    <dgm:cxn modelId="{61047A1F-22FA-5540-9126-B71C84EE7342}" type="presParOf" srcId="{E8494056-45AE-BE4E-B362-81A196F424C4}" destId="{EB1FDDDD-2967-984A-A410-347A8E4A609E}" srcOrd="1" destOrd="0" presId="urn:microsoft.com/office/officeart/2008/layout/LinedList"/>
    <dgm:cxn modelId="{736AF4CD-8DC5-6942-8D82-8F3A2AA63F4F}" type="presParOf" srcId="{EB1FDDDD-2967-984A-A410-347A8E4A609E}" destId="{AE7F9CDD-7D77-FB4A-B8C7-8FC1395C0E85}" srcOrd="0" destOrd="0" presId="urn:microsoft.com/office/officeart/2008/layout/LinedList"/>
    <dgm:cxn modelId="{8F754F79-29B9-104D-B58D-83883519BD40}" type="presParOf" srcId="{EB1FDDDD-2967-984A-A410-347A8E4A609E}" destId="{6777330C-F0B4-7247-9691-8DF70D772ACB}" srcOrd="1" destOrd="0" presId="urn:microsoft.com/office/officeart/2008/layout/LinedList"/>
    <dgm:cxn modelId="{8C5120FC-5808-E644-8A45-F7747579FB80}" type="presParOf" srcId="{EB1FDDDD-2967-984A-A410-347A8E4A609E}" destId="{F71D8709-11AD-E74C-A49A-51BB9FE4B7EA}" srcOrd="2" destOrd="0" presId="urn:microsoft.com/office/officeart/2008/layout/LinedList"/>
    <dgm:cxn modelId="{AAC2740D-111F-8541-AC69-D730626A8E81}" type="presParOf" srcId="{E8494056-45AE-BE4E-B362-81A196F424C4}" destId="{B0D68409-95D9-4942-929F-564911711D6B}" srcOrd="2" destOrd="0" presId="urn:microsoft.com/office/officeart/2008/layout/LinedList"/>
    <dgm:cxn modelId="{54BE49E5-AB92-0747-B722-9AAD5AF57DDE}" type="presParOf" srcId="{E8494056-45AE-BE4E-B362-81A196F424C4}" destId="{D6FC5D77-ED79-5C45-B7CD-5A81693AA504}" srcOrd="3" destOrd="0" presId="urn:microsoft.com/office/officeart/2008/layout/LinedList"/>
    <dgm:cxn modelId="{D038AEF1-A559-DB46-B0FA-83F65168A3EB}" type="presParOf" srcId="{E8494056-45AE-BE4E-B362-81A196F424C4}" destId="{C9309082-B914-DD47-9418-83EE7FC4AF74}" srcOrd="4" destOrd="0" presId="urn:microsoft.com/office/officeart/2008/layout/LinedList"/>
    <dgm:cxn modelId="{4BB3B0D4-448F-6843-809E-7BFDC399BA67}" type="presParOf" srcId="{C9309082-B914-DD47-9418-83EE7FC4AF74}" destId="{416BBC15-64F9-F548-9035-50DE8A22F84D}" srcOrd="0" destOrd="0" presId="urn:microsoft.com/office/officeart/2008/layout/LinedList"/>
    <dgm:cxn modelId="{580A7970-0219-724B-8793-234B702D182D}" type="presParOf" srcId="{C9309082-B914-DD47-9418-83EE7FC4AF74}" destId="{64D59997-7E13-B84E-932F-AEC50598503D}" srcOrd="1" destOrd="0" presId="urn:microsoft.com/office/officeart/2008/layout/LinedList"/>
    <dgm:cxn modelId="{4E956753-9AF7-8B4C-B288-857BDB77AE88}" type="presParOf" srcId="{C9309082-B914-DD47-9418-83EE7FC4AF74}" destId="{BFFD62E5-2069-FC46-AEFE-6B51D7A02AF8}" srcOrd="2" destOrd="0" presId="urn:microsoft.com/office/officeart/2008/layout/LinedList"/>
    <dgm:cxn modelId="{066C40BF-D7DB-C34C-8726-4A66D54F0835}" type="presParOf" srcId="{E8494056-45AE-BE4E-B362-81A196F424C4}" destId="{39A41AF4-7D86-B049-9938-8D483E47874F}" srcOrd="5" destOrd="0" presId="urn:microsoft.com/office/officeart/2008/layout/LinedList"/>
    <dgm:cxn modelId="{7C550601-090F-E249-8DE2-421436A38F46}" type="presParOf" srcId="{E8494056-45AE-BE4E-B362-81A196F424C4}" destId="{061C9CA6-6B3A-8045-AB95-D229C7208ED5}" srcOrd="6" destOrd="0" presId="urn:microsoft.com/office/officeart/2008/layout/LinedList"/>
    <dgm:cxn modelId="{3FDBEBE2-A733-B94F-9BA4-4230E716554D}" type="presParOf" srcId="{30427F31-39AC-024A-80A6-2569E276FC5D}" destId="{B3429906-E1EE-2746-A6C9-78A50FE72564}" srcOrd="2" destOrd="0" presId="urn:microsoft.com/office/officeart/2008/layout/LinedList"/>
    <dgm:cxn modelId="{5A0216D4-1E2B-8747-9FB1-3CF0B316091E}" type="presParOf" srcId="{30427F31-39AC-024A-80A6-2569E276FC5D}" destId="{227F6409-D37B-664F-897F-7B2BDCF0E651}" srcOrd="3" destOrd="0" presId="urn:microsoft.com/office/officeart/2008/layout/LinedList"/>
    <dgm:cxn modelId="{C7CB4BF5-3514-F040-BAD9-326223525BE9}" type="presParOf" srcId="{227F6409-D37B-664F-897F-7B2BDCF0E651}" destId="{E9364B52-C9D4-E341-ADF6-6F65A00CC47A}" srcOrd="0" destOrd="0" presId="urn:microsoft.com/office/officeart/2008/layout/LinedList"/>
    <dgm:cxn modelId="{EE2CB068-DD77-134D-A24F-8570FF18C4BA}" type="presParOf" srcId="{227F6409-D37B-664F-897F-7B2BDCF0E651}" destId="{13EE2224-193D-6E48-9000-62BF1726BCC9}" srcOrd="1" destOrd="0" presId="urn:microsoft.com/office/officeart/2008/layout/LinedList"/>
    <dgm:cxn modelId="{2D731777-0235-6147-96A1-79867D8CD867}" type="presParOf" srcId="{13EE2224-193D-6E48-9000-62BF1726BCC9}" destId="{A950944D-5242-6B43-AD5E-7868D1B85852}" srcOrd="0" destOrd="0" presId="urn:microsoft.com/office/officeart/2008/layout/LinedList"/>
    <dgm:cxn modelId="{24466D1F-BFD8-6240-AE87-307B6FD7D887}" type="presParOf" srcId="{13EE2224-193D-6E48-9000-62BF1726BCC9}" destId="{341BB576-FE4E-3146-A47D-17F1B8A34C16}" srcOrd="1" destOrd="0" presId="urn:microsoft.com/office/officeart/2008/layout/LinedList"/>
    <dgm:cxn modelId="{C4CAA399-4151-754C-9F92-3138B3B4CC49}" type="presParOf" srcId="{341BB576-FE4E-3146-A47D-17F1B8A34C16}" destId="{BCC44D02-93EB-3746-9411-AF198D17C0B1}" srcOrd="0" destOrd="0" presId="urn:microsoft.com/office/officeart/2008/layout/LinedList"/>
    <dgm:cxn modelId="{68A968C4-504E-DC45-9287-AEE8DF598D1E}" type="presParOf" srcId="{341BB576-FE4E-3146-A47D-17F1B8A34C16}" destId="{72797B67-C7E0-1B4C-B4E9-2268216304AE}" srcOrd="1" destOrd="0" presId="urn:microsoft.com/office/officeart/2008/layout/LinedList"/>
    <dgm:cxn modelId="{8421AD39-0681-D14B-8FF5-DA5BEAA4C429}" type="presParOf" srcId="{341BB576-FE4E-3146-A47D-17F1B8A34C16}" destId="{736AAD44-0E49-9D44-A6B2-4817DB10404F}" srcOrd="2" destOrd="0" presId="urn:microsoft.com/office/officeart/2008/layout/LinedList"/>
    <dgm:cxn modelId="{8D809AD4-3520-C04D-AEB3-C44395CEE479}" type="presParOf" srcId="{13EE2224-193D-6E48-9000-62BF1726BCC9}" destId="{01A6E6EC-D490-E54D-8429-787E7281935E}" srcOrd="2" destOrd="0" presId="urn:microsoft.com/office/officeart/2008/layout/LinedList"/>
    <dgm:cxn modelId="{079E18FE-D816-1E4D-B21B-F1FFB4846756}" type="presParOf" srcId="{13EE2224-193D-6E48-9000-62BF1726BCC9}" destId="{F477FE04-AF70-3A46-BFD0-CE258A901FE2}" srcOrd="3" destOrd="0" presId="urn:microsoft.com/office/officeart/2008/layout/LinedList"/>
    <dgm:cxn modelId="{8D636488-F744-244D-8D22-BDC6A24259F9}" type="presParOf" srcId="{13EE2224-193D-6E48-9000-62BF1726BCC9}" destId="{9478F50C-1DE7-434C-8ED8-BD4BEF4E62A9}" srcOrd="4" destOrd="0" presId="urn:microsoft.com/office/officeart/2008/layout/LinedList"/>
    <dgm:cxn modelId="{1ED95887-F9D8-C042-A28F-51437824860E}" type="presParOf" srcId="{9478F50C-1DE7-434C-8ED8-BD4BEF4E62A9}" destId="{9728CA33-ED62-8D4B-9F81-F776534245B4}" srcOrd="0" destOrd="0" presId="urn:microsoft.com/office/officeart/2008/layout/LinedList"/>
    <dgm:cxn modelId="{D3F66A5E-3131-AF4D-AF64-CA26D2B7C326}" type="presParOf" srcId="{9478F50C-1DE7-434C-8ED8-BD4BEF4E62A9}" destId="{E1819D6B-239C-8E43-B6C7-4C5C57EB6698}" srcOrd="1" destOrd="0" presId="urn:microsoft.com/office/officeart/2008/layout/LinedList"/>
    <dgm:cxn modelId="{66FB69F1-C4C9-6E4D-A48F-5F111006DC8B}" type="presParOf" srcId="{9478F50C-1DE7-434C-8ED8-BD4BEF4E62A9}" destId="{2A0D2C2F-2671-114A-AB20-9ECE0C41299D}" srcOrd="2" destOrd="0" presId="urn:microsoft.com/office/officeart/2008/layout/LinedList"/>
    <dgm:cxn modelId="{369F7F7F-75A0-884D-A4B3-F79EA87A9416}" type="presParOf" srcId="{13EE2224-193D-6E48-9000-62BF1726BCC9}" destId="{DF54166F-4F17-9F4C-A914-CC51995229DB}" srcOrd="5" destOrd="0" presId="urn:microsoft.com/office/officeart/2008/layout/LinedList"/>
    <dgm:cxn modelId="{02C43C63-9EFC-7C4A-AE74-F58211D42A8E}" type="presParOf" srcId="{13EE2224-193D-6E48-9000-62BF1726BCC9}" destId="{19076CAB-88FD-CD40-B3A8-5B0FEAD6B20B}" srcOrd="6" destOrd="0" presId="urn:microsoft.com/office/officeart/2008/layout/LinedList"/>
    <dgm:cxn modelId="{1DCED921-A1D4-E84E-99B6-B47C44274493}" type="presParOf" srcId="{13EE2224-193D-6E48-9000-62BF1726BCC9}" destId="{747EF16D-51A1-3D42-9CB2-32100E42030B}" srcOrd="7" destOrd="0" presId="urn:microsoft.com/office/officeart/2008/layout/LinedList"/>
    <dgm:cxn modelId="{756E7618-441F-5C43-B683-B3AC2A1B5F11}" type="presParOf" srcId="{747EF16D-51A1-3D42-9CB2-32100E42030B}" destId="{6E33F717-3C04-ED47-8F0F-66793FA0A56F}" srcOrd="0" destOrd="0" presId="urn:microsoft.com/office/officeart/2008/layout/LinedList"/>
    <dgm:cxn modelId="{B277BEC5-9C56-E04E-ABAA-7239EE4AA921}" type="presParOf" srcId="{747EF16D-51A1-3D42-9CB2-32100E42030B}" destId="{948E8A6F-5A44-7343-B0D5-51D676D9E1DD}" srcOrd="1" destOrd="0" presId="urn:microsoft.com/office/officeart/2008/layout/LinedList"/>
    <dgm:cxn modelId="{0B7EB13B-DFBA-3D4B-B742-C47D0B0E3058}" type="presParOf" srcId="{747EF16D-51A1-3D42-9CB2-32100E42030B}" destId="{889F01E6-3953-C747-9134-79B77C6AD170}" srcOrd="2" destOrd="0" presId="urn:microsoft.com/office/officeart/2008/layout/LinedList"/>
    <dgm:cxn modelId="{69C73790-4FFC-284B-8676-A79C5FEECDCD}" type="presParOf" srcId="{13EE2224-193D-6E48-9000-62BF1726BCC9}" destId="{72A08B1C-B5D7-A04B-935A-AB42642E54D2}" srcOrd="8" destOrd="0" presId="urn:microsoft.com/office/officeart/2008/layout/LinedList"/>
    <dgm:cxn modelId="{6951025E-0CDA-164E-95A2-FDFDCE1FD95F}" type="presParOf" srcId="{13EE2224-193D-6E48-9000-62BF1726BCC9}" destId="{D753332F-A0FD-924E-A033-9D8C430E3C54}" srcOrd="9" destOrd="0" presId="urn:microsoft.com/office/officeart/2008/layout/LinedList"/>
    <dgm:cxn modelId="{343F73F1-C1A2-BE4B-8C68-C7F4CD5BD314}" type="presParOf" srcId="{30427F31-39AC-024A-80A6-2569E276FC5D}" destId="{F2094381-13BE-E84A-BFFE-7E8570361DC9}" srcOrd="4" destOrd="0" presId="urn:microsoft.com/office/officeart/2008/layout/LinedList"/>
    <dgm:cxn modelId="{F8DD213A-4668-D345-9282-372C172EDDF2}" type="presParOf" srcId="{30427F31-39AC-024A-80A6-2569E276FC5D}" destId="{48D13298-02D2-7F44-BB8F-94703C868789}" srcOrd="5" destOrd="0" presId="urn:microsoft.com/office/officeart/2008/layout/LinedList"/>
    <dgm:cxn modelId="{7340FB12-B32E-BB4E-A00C-8203693F1A06}" type="presParOf" srcId="{48D13298-02D2-7F44-BB8F-94703C868789}" destId="{8FA7CF35-B75B-2F4A-9F76-0A83DE292631}" srcOrd="0" destOrd="0" presId="urn:microsoft.com/office/officeart/2008/layout/LinedList"/>
    <dgm:cxn modelId="{C3098EA7-6F61-3344-930D-E4B0211E0674}" type="presParOf" srcId="{48D13298-02D2-7F44-BB8F-94703C868789}" destId="{3CC9C13B-A968-5F4F-8944-C4B41BAA821A}" srcOrd="1" destOrd="0" presId="urn:microsoft.com/office/officeart/2008/layout/LinedList"/>
    <dgm:cxn modelId="{5ECC4E5C-2EEA-4F46-A8FB-ECBBB819F745}" type="presParOf" srcId="{3CC9C13B-A968-5F4F-8944-C4B41BAA821A}" destId="{13F36314-D5F2-2F4A-8A0F-75253E40EDD5}" srcOrd="0" destOrd="0" presId="urn:microsoft.com/office/officeart/2008/layout/LinedList"/>
    <dgm:cxn modelId="{5987B28C-B3A2-CD47-BC10-6A9AE0CE429A}" type="presParOf" srcId="{3CC9C13B-A968-5F4F-8944-C4B41BAA821A}" destId="{F5619EA4-E5AC-7A4E-8620-50AFB5113567}" srcOrd="1" destOrd="0" presId="urn:microsoft.com/office/officeart/2008/layout/LinedList"/>
    <dgm:cxn modelId="{30978889-583E-A144-AF98-5150234BB2FC}" type="presParOf" srcId="{F5619EA4-E5AC-7A4E-8620-50AFB5113567}" destId="{6632A6FF-4E10-6742-87F8-8B47A51FC81C}" srcOrd="0" destOrd="0" presId="urn:microsoft.com/office/officeart/2008/layout/LinedList"/>
    <dgm:cxn modelId="{DAF8635B-8023-2A41-9149-4FD0463EFC98}" type="presParOf" srcId="{F5619EA4-E5AC-7A4E-8620-50AFB5113567}" destId="{207E7007-9F7F-3C49-A04B-5E8B20E82C65}" srcOrd="1" destOrd="0" presId="urn:microsoft.com/office/officeart/2008/layout/LinedList"/>
    <dgm:cxn modelId="{F88BA516-867D-104E-AE1A-9B2768BB15B8}" type="presParOf" srcId="{F5619EA4-E5AC-7A4E-8620-50AFB5113567}" destId="{CF64357B-0735-9F47-B465-835FFC6AA066}" srcOrd="2" destOrd="0" presId="urn:microsoft.com/office/officeart/2008/layout/LinedList"/>
    <dgm:cxn modelId="{688FBD23-88C8-A646-82AD-B3FEAE17C3B3}" type="presParOf" srcId="{3CC9C13B-A968-5F4F-8944-C4B41BAA821A}" destId="{7811FE41-9380-3741-8BB3-2DABC73D934F}" srcOrd="2" destOrd="0" presId="urn:microsoft.com/office/officeart/2008/layout/LinedList"/>
    <dgm:cxn modelId="{EDE09516-3882-AD4B-B23F-2AACE0639912}" type="presParOf" srcId="{3CC9C13B-A968-5F4F-8944-C4B41BAA821A}" destId="{1E438AEF-C673-9E42-956A-D03FE275C93C}" srcOrd="3" destOrd="0" presId="urn:microsoft.com/office/officeart/2008/layout/LinedList"/>
    <dgm:cxn modelId="{73E32BA3-FD3A-0D42-B6AD-34127B5C1D60}" type="presParOf" srcId="{3CC9C13B-A968-5F4F-8944-C4B41BAA821A}" destId="{4173D646-A7FE-054A-9CFA-BA04E6322AB9}" srcOrd="4" destOrd="0" presId="urn:microsoft.com/office/officeart/2008/layout/LinedList"/>
    <dgm:cxn modelId="{D3A6E9B0-5217-DE4F-9E6E-A86A5B8E6790}" type="presParOf" srcId="{4173D646-A7FE-054A-9CFA-BA04E6322AB9}" destId="{811FF531-5A5C-2742-A42D-D1C65EE8BA35}" srcOrd="0" destOrd="0" presId="urn:microsoft.com/office/officeart/2008/layout/LinedList"/>
    <dgm:cxn modelId="{C05B2703-B743-D942-9E53-01B5F786C49F}" type="presParOf" srcId="{4173D646-A7FE-054A-9CFA-BA04E6322AB9}" destId="{033B947C-AB4B-9E48-814B-F7D9D4BDE683}" srcOrd="1" destOrd="0" presId="urn:microsoft.com/office/officeart/2008/layout/LinedList"/>
    <dgm:cxn modelId="{81858C1B-2341-FC4B-8D64-A1C348545B13}" type="presParOf" srcId="{4173D646-A7FE-054A-9CFA-BA04E6322AB9}" destId="{A329E46B-A3D3-FC46-969F-782F2887D4C5}" srcOrd="2" destOrd="0" presId="urn:microsoft.com/office/officeart/2008/layout/LinedList"/>
    <dgm:cxn modelId="{4CB0925F-FE10-374D-87EC-30707B35B15F}" type="presParOf" srcId="{3CC9C13B-A968-5F4F-8944-C4B41BAA821A}" destId="{50387CE7-DD3F-FE47-98C4-E5313F4F085D}" srcOrd="5" destOrd="0" presId="urn:microsoft.com/office/officeart/2008/layout/LinedList"/>
    <dgm:cxn modelId="{2A524B0B-446A-1149-981C-205123F34C75}" type="presParOf" srcId="{3CC9C13B-A968-5F4F-8944-C4B41BAA821A}" destId="{C54D1FE1-D932-9340-933A-3B7703CCD0D7}" srcOrd="6" destOrd="0" presId="urn:microsoft.com/office/officeart/2008/layout/LinedList"/>
    <dgm:cxn modelId="{9618F5F6-0B02-8848-BFEB-05BD1B9711AE}" type="presParOf" srcId="{30427F31-39AC-024A-80A6-2569E276FC5D}" destId="{71F34DBF-EA82-1447-814F-01D5DBB48A56}" srcOrd="6" destOrd="0" presId="urn:microsoft.com/office/officeart/2008/layout/LinedList"/>
    <dgm:cxn modelId="{7882B003-E57D-824B-B2A2-DD2044561A25}" type="presParOf" srcId="{30427F31-39AC-024A-80A6-2569E276FC5D}" destId="{0F55467C-27DF-8C49-BD47-2F96BD4A9736}" srcOrd="7" destOrd="0" presId="urn:microsoft.com/office/officeart/2008/layout/LinedList"/>
    <dgm:cxn modelId="{6B0CF13A-1BC4-BD45-AD44-C1884A0D0C92}" type="presParOf" srcId="{0F55467C-27DF-8C49-BD47-2F96BD4A9736}" destId="{0CD831BD-D6AB-7A49-B3B9-B797AE1493F6}" srcOrd="0" destOrd="0" presId="urn:microsoft.com/office/officeart/2008/layout/LinedList"/>
    <dgm:cxn modelId="{46DFF1A5-87C4-B743-9167-926B494AD492}" type="presParOf" srcId="{0F55467C-27DF-8C49-BD47-2F96BD4A9736}" destId="{B859C928-4A5E-B24E-B880-C27F25E581CE}" srcOrd="1" destOrd="0" presId="urn:microsoft.com/office/officeart/2008/layout/LinedList"/>
    <dgm:cxn modelId="{5CB82D0B-B990-CF4D-8F2E-A02199CE6B5F}" type="presParOf" srcId="{B859C928-4A5E-B24E-B880-C27F25E581CE}" destId="{A4F7B84B-5B3B-014D-B4FC-23E91FDB6A22}" srcOrd="0" destOrd="0" presId="urn:microsoft.com/office/officeart/2008/layout/LinedList"/>
    <dgm:cxn modelId="{3B3BC2D5-82CF-8E48-8EA6-F5C73D900000}" type="presParOf" srcId="{B859C928-4A5E-B24E-B880-C27F25E581CE}" destId="{DCDD4171-2C02-8C48-AB93-3B3BBB9DDC1F}" srcOrd="1" destOrd="0" presId="urn:microsoft.com/office/officeart/2008/layout/LinedList"/>
    <dgm:cxn modelId="{79768E44-4C11-A24F-B1A3-75EEFAB5711A}" type="presParOf" srcId="{DCDD4171-2C02-8C48-AB93-3B3BBB9DDC1F}" destId="{271A6810-D839-4048-8317-40320BD46A16}" srcOrd="0" destOrd="0" presId="urn:microsoft.com/office/officeart/2008/layout/LinedList"/>
    <dgm:cxn modelId="{B48BC34B-B76B-7249-9C90-378143405BA1}" type="presParOf" srcId="{DCDD4171-2C02-8C48-AB93-3B3BBB9DDC1F}" destId="{7F6E1872-AD39-314C-8341-251EFD225D1F}" srcOrd="1" destOrd="0" presId="urn:microsoft.com/office/officeart/2008/layout/LinedList"/>
    <dgm:cxn modelId="{55945075-0968-0A45-9986-01423AFA4AC7}" type="presParOf" srcId="{DCDD4171-2C02-8C48-AB93-3B3BBB9DDC1F}" destId="{5A87BB59-A8E5-9B44-AFF9-A70CC5791470}" srcOrd="2" destOrd="0" presId="urn:microsoft.com/office/officeart/2008/layout/LinedList"/>
    <dgm:cxn modelId="{94636A2F-DE1F-B440-87AE-7617DF40F496}" type="presParOf" srcId="{B859C928-4A5E-B24E-B880-C27F25E581CE}" destId="{F36A71A8-0280-A644-BD40-3048340CBC5A}" srcOrd="2" destOrd="0" presId="urn:microsoft.com/office/officeart/2008/layout/LinedList"/>
    <dgm:cxn modelId="{F1DE0C85-00BE-B14C-8B5B-EE7EAD0511C5}" type="presParOf" srcId="{B859C928-4A5E-B24E-B880-C27F25E581CE}" destId="{59EB6671-1DC7-C441-B814-FEE8C69937D5}" srcOrd="3" destOrd="0" presId="urn:microsoft.com/office/officeart/2008/layout/LinedList"/>
    <dgm:cxn modelId="{622DE43D-5130-DF4D-AF8A-38B9304BB785}" type="presParOf" srcId="{B859C928-4A5E-B24E-B880-C27F25E581CE}" destId="{3071C7D6-1315-8A4D-82AB-7C196C4A4F2D}" srcOrd="4" destOrd="0" presId="urn:microsoft.com/office/officeart/2008/layout/LinedList"/>
    <dgm:cxn modelId="{CB616478-A4FF-1C41-BD0D-2D7F9C46B6E2}" type="presParOf" srcId="{3071C7D6-1315-8A4D-82AB-7C196C4A4F2D}" destId="{942F6677-D39B-EF4F-83DF-529222E69861}" srcOrd="0" destOrd="0" presId="urn:microsoft.com/office/officeart/2008/layout/LinedList"/>
    <dgm:cxn modelId="{5EA4314D-2FBD-2645-8CEC-100C000D8341}" type="presParOf" srcId="{3071C7D6-1315-8A4D-82AB-7C196C4A4F2D}" destId="{64A2A02D-05F2-7D4D-9442-543A0FFE0645}" srcOrd="1" destOrd="0" presId="urn:microsoft.com/office/officeart/2008/layout/LinedList"/>
    <dgm:cxn modelId="{3DE4B69A-156B-D74B-8AEF-D2386939992D}" type="presParOf" srcId="{3071C7D6-1315-8A4D-82AB-7C196C4A4F2D}" destId="{07D015C2-614D-C444-AD85-46E18D85B6A5}" srcOrd="2" destOrd="0" presId="urn:microsoft.com/office/officeart/2008/layout/LinedList"/>
    <dgm:cxn modelId="{EF9D6B8C-0426-4B42-BF45-823632C7BDF9}" type="presParOf" srcId="{B859C928-4A5E-B24E-B880-C27F25E581CE}" destId="{EFE7B338-69D2-6D46-97BA-6B20B93DD97B}" srcOrd="5" destOrd="0" presId="urn:microsoft.com/office/officeart/2008/layout/LinedList"/>
    <dgm:cxn modelId="{3200CE95-61FF-924D-BD12-F8E728024771}" type="presParOf" srcId="{B859C928-4A5E-B24E-B880-C27F25E581CE}" destId="{7BA00A97-8DC9-884A-9D5A-349DF3BC7B1F}"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39DCE-982A-6F49-A8D2-D784A26E73BE}">
      <dsp:nvSpPr>
        <dsp:cNvPr id="0" name=""/>
        <dsp:cNvSpPr/>
      </dsp:nvSpPr>
      <dsp:spPr>
        <a:xfrm>
          <a:off x="0" y="0"/>
          <a:ext cx="1102878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7B81618-90C8-454B-A151-8CE8C1852297}">
      <dsp:nvSpPr>
        <dsp:cNvPr id="0" name=""/>
        <dsp:cNvSpPr/>
      </dsp:nvSpPr>
      <dsp:spPr>
        <a:xfrm>
          <a:off x="0" y="0"/>
          <a:ext cx="2205756" cy="1471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0" kern="1200" dirty="0" smtClean="0"/>
            <a:t>I. Contextualizing Humanitarian Intelligence</a:t>
          </a:r>
          <a:endParaRPr lang="en-US" sz="2300" b="0" kern="1200" dirty="0"/>
        </a:p>
      </dsp:txBody>
      <dsp:txXfrm>
        <a:off x="0" y="0"/>
        <a:ext cx="2205756" cy="1471662"/>
      </dsp:txXfrm>
    </dsp:sp>
    <dsp:sp modelId="{6777330C-F0B4-7247-9691-8DF70D772ACB}">
      <dsp:nvSpPr>
        <dsp:cNvPr id="0" name=""/>
        <dsp:cNvSpPr/>
      </dsp:nvSpPr>
      <dsp:spPr>
        <a:xfrm>
          <a:off x="2371188" y="34204"/>
          <a:ext cx="8657594" cy="684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0" kern="1200" dirty="0" smtClean="0"/>
            <a:t>Chapter 1: What is Humanitarian Intelligence</a:t>
          </a:r>
          <a:endParaRPr lang="en-US" sz="1400" b="0" kern="1200" dirty="0"/>
        </a:p>
      </dsp:txBody>
      <dsp:txXfrm>
        <a:off x="2371188" y="34204"/>
        <a:ext cx="8657594" cy="684093"/>
      </dsp:txXfrm>
    </dsp:sp>
    <dsp:sp modelId="{B0D68409-95D9-4942-929F-564911711D6B}">
      <dsp:nvSpPr>
        <dsp:cNvPr id="0" name=""/>
        <dsp:cNvSpPr/>
      </dsp:nvSpPr>
      <dsp:spPr>
        <a:xfrm>
          <a:off x="2205756" y="718297"/>
          <a:ext cx="88230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4D59997-7E13-B84E-932F-AEC50598503D}">
      <dsp:nvSpPr>
        <dsp:cNvPr id="0" name=""/>
        <dsp:cNvSpPr/>
      </dsp:nvSpPr>
      <dsp:spPr>
        <a:xfrm>
          <a:off x="2371188" y="752502"/>
          <a:ext cx="8657594" cy="684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b="0" kern="1200" dirty="0" smtClean="0"/>
            <a:t>Chapter 2: Humanitarian Intelligence in the Project Cycle Management</a:t>
          </a:r>
          <a:endParaRPr lang="en-US" sz="1400" b="0" kern="1200" dirty="0"/>
        </a:p>
      </dsp:txBody>
      <dsp:txXfrm>
        <a:off x="2371188" y="752502"/>
        <a:ext cx="8657594" cy="684093"/>
      </dsp:txXfrm>
    </dsp:sp>
    <dsp:sp modelId="{39A41AF4-7D86-B049-9938-8D483E47874F}">
      <dsp:nvSpPr>
        <dsp:cNvPr id="0" name=""/>
        <dsp:cNvSpPr/>
      </dsp:nvSpPr>
      <dsp:spPr>
        <a:xfrm>
          <a:off x="2205756" y="1436595"/>
          <a:ext cx="88230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3429906-E1EE-2746-A6C9-78A50FE72564}">
      <dsp:nvSpPr>
        <dsp:cNvPr id="0" name=""/>
        <dsp:cNvSpPr/>
      </dsp:nvSpPr>
      <dsp:spPr>
        <a:xfrm>
          <a:off x="0" y="1471662"/>
          <a:ext cx="1102878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9364B52-C9D4-E341-ADF6-6F65A00CC47A}">
      <dsp:nvSpPr>
        <dsp:cNvPr id="0" name=""/>
        <dsp:cNvSpPr/>
      </dsp:nvSpPr>
      <dsp:spPr>
        <a:xfrm>
          <a:off x="0" y="1471662"/>
          <a:ext cx="2205756" cy="1471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0" kern="1200" dirty="0" smtClean="0"/>
            <a:t>II. From Data to Context</a:t>
          </a:r>
          <a:endParaRPr lang="en-US" sz="2300" b="0" kern="1200" dirty="0"/>
        </a:p>
      </dsp:txBody>
      <dsp:txXfrm>
        <a:off x="0" y="1471662"/>
        <a:ext cx="2205756" cy="1471662"/>
      </dsp:txXfrm>
    </dsp:sp>
    <dsp:sp modelId="{72797B67-C7E0-1B4C-B4E9-2268216304AE}">
      <dsp:nvSpPr>
        <dsp:cNvPr id="0" name=""/>
        <dsp:cNvSpPr/>
      </dsp:nvSpPr>
      <dsp:spPr>
        <a:xfrm>
          <a:off x="2371188" y="1494657"/>
          <a:ext cx="8657594" cy="459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0" kern="1200" dirty="0" smtClean="0"/>
            <a:t>Chapter 3: Information Collection, Reliability and Probability</a:t>
          </a:r>
          <a:endParaRPr lang="en-US" sz="1400" b="0" kern="1200" dirty="0"/>
        </a:p>
      </dsp:txBody>
      <dsp:txXfrm>
        <a:off x="2371188" y="1494657"/>
        <a:ext cx="8657594" cy="459894"/>
      </dsp:txXfrm>
    </dsp:sp>
    <dsp:sp modelId="{01A6E6EC-D490-E54D-8429-787E7281935E}">
      <dsp:nvSpPr>
        <dsp:cNvPr id="0" name=""/>
        <dsp:cNvSpPr/>
      </dsp:nvSpPr>
      <dsp:spPr>
        <a:xfrm>
          <a:off x="2205756" y="1954552"/>
          <a:ext cx="88230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E1819D6B-239C-8E43-B6C7-4C5C57EB6698}">
      <dsp:nvSpPr>
        <dsp:cNvPr id="0" name=""/>
        <dsp:cNvSpPr/>
      </dsp:nvSpPr>
      <dsp:spPr>
        <a:xfrm>
          <a:off x="2371188" y="1977546"/>
          <a:ext cx="8657594" cy="459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0" kern="1200" dirty="0" smtClean="0"/>
            <a:t>Chapter 4: Understanding Complex Contexts</a:t>
          </a:r>
          <a:endParaRPr lang="en-US" sz="1400" b="0" kern="1200" dirty="0"/>
        </a:p>
      </dsp:txBody>
      <dsp:txXfrm>
        <a:off x="2371188" y="1977546"/>
        <a:ext cx="8657594" cy="459894"/>
      </dsp:txXfrm>
    </dsp:sp>
    <dsp:sp modelId="{DF54166F-4F17-9F4C-A914-CC51995229DB}">
      <dsp:nvSpPr>
        <dsp:cNvPr id="0" name=""/>
        <dsp:cNvSpPr/>
      </dsp:nvSpPr>
      <dsp:spPr>
        <a:xfrm>
          <a:off x="2205756" y="2437441"/>
          <a:ext cx="88230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48E8A6F-5A44-7343-B0D5-51D676D9E1DD}">
      <dsp:nvSpPr>
        <dsp:cNvPr id="0" name=""/>
        <dsp:cNvSpPr/>
      </dsp:nvSpPr>
      <dsp:spPr>
        <a:xfrm>
          <a:off x="2371188" y="2460436"/>
          <a:ext cx="8657594" cy="459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b="0" kern="1200" dirty="0" smtClean="0"/>
            <a:t>Chapter 5: Humanitarian Analysis and Intervention Design Framework (H-AID) – Comprehensive Context Analysis</a:t>
          </a:r>
          <a:endParaRPr lang="en-US" sz="1400" b="0" kern="1200" dirty="0"/>
        </a:p>
      </dsp:txBody>
      <dsp:txXfrm>
        <a:off x="2371188" y="2460436"/>
        <a:ext cx="8657594" cy="459894"/>
      </dsp:txXfrm>
    </dsp:sp>
    <dsp:sp modelId="{72A08B1C-B5D7-A04B-935A-AB42642E54D2}">
      <dsp:nvSpPr>
        <dsp:cNvPr id="0" name=""/>
        <dsp:cNvSpPr/>
      </dsp:nvSpPr>
      <dsp:spPr>
        <a:xfrm>
          <a:off x="2205756" y="2920330"/>
          <a:ext cx="88230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F2094381-13BE-E84A-BFFE-7E8570361DC9}">
      <dsp:nvSpPr>
        <dsp:cNvPr id="0" name=""/>
        <dsp:cNvSpPr/>
      </dsp:nvSpPr>
      <dsp:spPr>
        <a:xfrm>
          <a:off x="0" y="2943325"/>
          <a:ext cx="1102878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FA7CF35-B75B-2F4A-9F76-0A83DE292631}">
      <dsp:nvSpPr>
        <dsp:cNvPr id="0" name=""/>
        <dsp:cNvSpPr/>
      </dsp:nvSpPr>
      <dsp:spPr>
        <a:xfrm>
          <a:off x="0" y="2943325"/>
          <a:ext cx="2205756" cy="1471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0" kern="1200" dirty="0" smtClean="0"/>
            <a:t>III. Actors and Interactions</a:t>
          </a:r>
          <a:endParaRPr lang="en-US" sz="2300" b="0" kern="1200" dirty="0"/>
        </a:p>
      </dsp:txBody>
      <dsp:txXfrm>
        <a:off x="0" y="2943325"/>
        <a:ext cx="2205756" cy="1471662"/>
      </dsp:txXfrm>
    </dsp:sp>
    <dsp:sp modelId="{207E7007-9F7F-3C49-A04B-5E8B20E82C65}">
      <dsp:nvSpPr>
        <dsp:cNvPr id="0" name=""/>
        <dsp:cNvSpPr/>
      </dsp:nvSpPr>
      <dsp:spPr>
        <a:xfrm>
          <a:off x="2371188" y="2977530"/>
          <a:ext cx="8657594" cy="684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0" kern="1200" dirty="0" smtClean="0"/>
            <a:t>Chapter 6:</a:t>
          </a:r>
          <a:r>
            <a:rPr lang="en-GB" sz="1400" kern="1200" dirty="0" smtClean="0"/>
            <a:t> Understanding Actors and their Impact</a:t>
          </a:r>
          <a:endParaRPr lang="en-US" sz="1400" b="0" kern="1200" dirty="0"/>
        </a:p>
      </dsp:txBody>
      <dsp:txXfrm>
        <a:off x="2371188" y="2977530"/>
        <a:ext cx="8657594" cy="684093"/>
      </dsp:txXfrm>
    </dsp:sp>
    <dsp:sp modelId="{7811FE41-9380-3741-8BB3-2DABC73D934F}">
      <dsp:nvSpPr>
        <dsp:cNvPr id="0" name=""/>
        <dsp:cNvSpPr/>
      </dsp:nvSpPr>
      <dsp:spPr>
        <a:xfrm>
          <a:off x="2205756" y="3661623"/>
          <a:ext cx="88230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033B947C-AB4B-9E48-814B-F7D9D4BDE683}">
      <dsp:nvSpPr>
        <dsp:cNvPr id="0" name=""/>
        <dsp:cNvSpPr/>
      </dsp:nvSpPr>
      <dsp:spPr>
        <a:xfrm>
          <a:off x="2371188" y="3695828"/>
          <a:ext cx="8657594" cy="684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0" kern="1200" dirty="0" smtClean="0"/>
            <a:t>Chapter 7: </a:t>
          </a:r>
          <a:r>
            <a:rPr lang="en-US" sz="1400" kern="1200" dirty="0" smtClean="0"/>
            <a:t>Social Network Analysis and Interpretation</a:t>
          </a:r>
          <a:endParaRPr lang="en-US" sz="1400" b="0" kern="1200" dirty="0"/>
        </a:p>
      </dsp:txBody>
      <dsp:txXfrm>
        <a:off x="2371188" y="3695828"/>
        <a:ext cx="8657594" cy="684093"/>
      </dsp:txXfrm>
    </dsp:sp>
    <dsp:sp modelId="{50387CE7-DD3F-FE47-98C4-E5313F4F085D}">
      <dsp:nvSpPr>
        <dsp:cNvPr id="0" name=""/>
        <dsp:cNvSpPr/>
      </dsp:nvSpPr>
      <dsp:spPr>
        <a:xfrm>
          <a:off x="2205756" y="4379921"/>
          <a:ext cx="88230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71F34DBF-EA82-1447-814F-01D5DBB48A56}">
      <dsp:nvSpPr>
        <dsp:cNvPr id="0" name=""/>
        <dsp:cNvSpPr/>
      </dsp:nvSpPr>
      <dsp:spPr>
        <a:xfrm>
          <a:off x="0" y="4414988"/>
          <a:ext cx="1102878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CD831BD-D6AB-7A49-B3B9-B797AE1493F6}">
      <dsp:nvSpPr>
        <dsp:cNvPr id="0" name=""/>
        <dsp:cNvSpPr/>
      </dsp:nvSpPr>
      <dsp:spPr>
        <a:xfrm>
          <a:off x="0" y="4414988"/>
          <a:ext cx="2205756" cy="1471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0" kern="1200" dirty="0" smtClean="0"/>
            <a:t>IV. From Trends to Operational Planning</a:t>
          </a:r>
          <a:endParaRPr lang="en-US" sz="2300" b="0" kern="1200" dirty="0"/>
        </a:p>
      </dsp:txBody>
      <dsp:txXfrm>
        <a:off x="0" y="4414988"/>
        <a:ext cx="2205756" cy="1471662"/>
      </dsp:txXfrm>
    </dsp:sp>
    <dsp:sp modelId="{7F6E1872-AD39-314C-8341-251EFD225D1F}">
      <dsp:nvSpPr>
        <dsp:cNvPr id="0" name=""/>
        <dsp:cNvSpPr/>
      </dsp:nvSpPr>
      <dsp:spPr>
        <a:xfrm>
          <a:off x="2371188" y="4449192"/>
          <a:ext cx="8657594" cy="684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0" kern="1200" dirty="0" smtClean="0"/>
            <a:t>Chapter</a:t>
          </a:r>
          <a:r>
            <a:rPr lang="en-US" sz="1400" b="0" kern="1200" baseline="0" dirty="0" smtClean="0"/>
            <a:t> 8: </a:t>
          </a:r>
          <a:r>
            <a:rPr lang="en-US" sz="1400" kern="1200" dirty="0" smtClean="0"/>
            <a:t>Humanitarian Analysis and Intervention Design Framework (H-AID) - Actor-Based Trend Analysis</a:t>
          </a:r>
          <a:endParaRPr lang="en-US" sz="1400" b="0" kern="1200" dirty="0"/>
        </a:p>
      </dsp:txBody>
      <dsp:txXfrm>
        <a:off x="2371188" y="4449192"/>
        <a:ext cx="8657594" cy="684093"/>
      </dsp:txXfrm>
    </dsp:sp>
    <dsp:sp modelId="{F36A71A8-0280-A644-BD40-3048340CBC5A}">
      <dsp:nvSpPr>
        <dsp:cNvPr id="0" name=""/>
        <dsp:cNvSpPr/>
      </dsp:nvSpPr>
      <dsp:spPr>
        <a:xfrm>
          <a:off x="2205756" y="5133286"/>
          <a:ext cx="88230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4A2A02D-05F2-7D4D-9442-543A0FFE0645}">
      <dsp:nvSpPr>
        <dsp:cNvPr id="0" name=""/>
        <dsp:cNvSpPr/>
      </dsp:nvSpPr>
      <dsp:spPr>
        <a:xfrm>
          <a:off x="2371188" y="5167490"/>
          <a:ext cx="8657594" cy="684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0" kern="1200" baseline="0" dirty="0" smtClean="0"/>
            <a:t>Chapter 9: </a:t>
          </a:r>
          <a:r>
            <a:rPr lang="en-US" sz="1400" kern="1200" dirty="0" smtClean="0"/>
            <a:t>Operational Planning and Forecasting</a:t>
          </a:r>
          <a:endParaRPr lang="en-US" sz="1400" b="0" kern="1200" dirty="0"/>
        </a:p>
      </dsp:txBody>
      <dsp:txXfrm>
        <a:off x="2371188" y="5167490"/>
        <a:ext cx="8657594" cy="684093"/>
      </dsp:txXfrm>
    </dsp:sp>
    <dsp:sp modelId="{EFE7B338-69D2-6D46-97BA-6B20B93DD97B}">
      <dsp:nvSpPr>
        <dsp:cNvPr id="0" name=""/>
        <dsp:cNvSpPr/>
      </dsp:nvSpPr>
      <dsp:spPr>
        <a:xfrm>
          <a:off x="2205756" y="5851584"/>
          <a:ext cx="88230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24D2CC-8FC9-7343-9038-28DCF75104F6}" type="datetimeFigureOut">
              <a:rPr lang="en-US" smtClean="0"/>
              <a:t>8/1/16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D384A-B1C0-F142-A436-09B57CE54186}" type="slidenum">
              <a:rPr lang="en-US" smtClean="0"/>
              <a:t>‹#›</a:t>
            </a:fld>
            <a:endParaRPr lang="en-US"/>
          </a:p>
        </p:txBody>
      </p:sp>
    </p:spTree>
    <p:extLst>
      <p:ext uri="{BB962C8B-B14F-4D97-AF65-F5344CB8AC3E}">
        <p14:creationId xmlns:p14="http://schemas.microsoft.com/office/powerpoint/2010/main" val="1711601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xfrm>
            <a:off x="4281488" y="0"/>
            <a:ext cx="2660650" cy="1497013"/>
          </a:xfrm>
          <a:noFill/>
          <a:ln>
            <a:solidFill>
              <a:srgbClr val="000000"/>
            </a:solidFill>
            <a:miter lim="800000"/>
            <a:headEnd/>
            <a:tailEnd/>
          </a:ln>
        </p:spPr>
      </p:sp>
      <p:sp>
        <p:nvSpPr>
          <p:cNvPr id="24579" name="Notizenplatzhalter 2"/>
          <p:cNvSpPr>
            <a:spLocks noGrp="1"/>
          </p:cNvSpPr>
          <p:nvPr>
            <p:ph type="body" idx="1"/>
          </p:nvPr>
        </p:nvSpPr>
        <p:spPr>
          <a:noFill/>
          <a:ln/>
        </p:spPr>
        <p:txBody>
          <a:bodyPr/>
          <a:lstStyle/>
          <a:p>
            <a:pPr eaLnBrk="1" hangingPunct="1"/>
            <a:endParaRPr lang="de-DE" dirty="0">
              <a:latin typeface="Arial" charset="0"/>
            </a:endParaRPr>
          </a:p>
        </p:txBody>
      </p:sp>
      <p:sp>
        <p:nvSpPr>
          <p:cNvPr id="24580" name="Foliennummernplatzhalter 3"/>
          <p:cNvSpPr>
            <a:spLocks noGrp="1"/>
          </p:cNvSpPr>
          <p:nvPr>
            <p:ph type="sldNum" sz="quarter" idx="5"/>
          </p:nvPr>
        </p:nvSpPr>
        <p:spPr>
          <a:noFill/>
        </p:spPr>
        <p:txBody>
          <a:bodyPr/>
          <a:lstStyle/>
          <a:p>
            <a:fld id="{9EA49BDE-4E71-4D4B-BD78-9C42C59D0E04}" type="slidenum">
              <a:rPr lang="en-US">
                <a:solidFill>
                  <a:prstClr val="black"/>
                </a:solidFill>
                <a:latin typeface="Arial" charset="0"/>
              </a:rPr>
              <a:pPr/>
              <a:t>12</a:t>
            </a:fld>
            <a:endParaRPr lang="en-US">
              <a:solidFill>
                <a:prstClr val="black"/>
              </a:solidFill>
              <a:latin typeface="Arial" charset="0"/>
            </a:endParaRPr>
          </a:p>
        </p:txBody>
      </p:sp>
    </p:spTree>
    <p:extLst>
      <p:ext uri="{BB962C8B-B14F-4D97-AF65-F5344CB8AC3E}">
        <p14:creationId xmlns:p14="http://schemas.microsoft.com/office/powerpoint/2010/main" val="1550628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86BDA8-3908-B844-A9F3-CA9FE0544B8D}" type="datetimeFigureOut">
              <a:rPr lang="en-US" smtClean="0">
                <a:solidFill>
                  <a:prstClr val="black">
                    <a:tint val="75000"/>
                  </a:prstClr>
                </a:solidFill>
              </a:rPr>
              <a:pPr/>
              <a:t>8/1/16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C959F1-4664-184C-9539-0C9D33B6EC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20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6BDA8-3908-B844-A9F3-CA9FE0544B8D}" type="datetimeFigureOut">
              <a:rPr lang="en-US" smtClean="0">
                <a:solidFill>
                  <a:prstClr val="black">
                    <a:tint val="75000"/>
                  </a:prstClr>
                </a:solidFill>
              </a:rPr>
              <a:pPr/>
              <a:t>8/1/16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C959F1-4664-184C-9539-0C9D33B6EC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034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6BDA8-3908-B844-A9F3-CA9FE0544B8D}" type="datetimeFigureOut">
              <a:rPr lang="en-US" smtClean="0">
                <a:solidFill>
                  <a:prstClr val="black">
                    <a:tint val="75000"/>
                  </a:prstClr>
                </a:solidFill>
              </a:rPr>
              <a:pPr/>
              <a:t>8/1/16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C959F1-4664-184C-9539-0C9D33B6EC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27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6BDA8-3908-B844-A9F3-CA9FE0544B8D}" type="datetimeFigureOut">
              <a:rPr lang="en-US" smtClean="0">
                <a:solidFill>
                  <a:prstClr val="black">
                    <a:tint val="75000"/>
                  </a:prstClr>
                </a:solidFill>
              </a:rPr>
              <a:pPr/>
              <a:t>8/1/16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C959F1-4664-184C-9539-0C9D33B6ECE3}" type="slidenum">
              <a:rPr lang="en-US" smtClean="0">
                <a:solidFill>
                  <a:prstClr val="black">
                    <a:tint val="75000"/>
                  </a:prstClr>
                </a:solidFill>
              </a:rPr>
              <a:pPr/>
              <a:t>‹#›</a:t>
            </a:fld>
            <a:endParaRPr lang="en-US">
              <a:solidFill>
                <a:prstClr val="black">
                  <a:tint val="75000"/>
                </a:prstClr>
              </a:solidFill>
            </a:endParaRPr>
          </a:p>
        </p:txBody>
      </p:sp>
      <p:grpSp>
        <p:nvGrpSpPr>
          <p:cNvPr id="9" name="Group 8"/>
          <p:cNvGrpSpPr/>
          <p:nvPr userDrawn="1"/>
        </p:nvGrpSpPr>
        <p:grpSpPr>
          <a:xfrm>
            <a:off x="0" y="0"/>
            <a:ext cx="12192000" cy="1183341"/>
            <a:chOff x="0" y="1464526"/>
            <a:chExt cx="12159048" cy="1040781"/>
          </a:xfrm>
        </p:grpSpPr>
        <p:pic>
          <p:nvPicPr>
            <p:cNvPr id="7" name="Picture 6"/>
            <p:cNvPicPr>
              <a:picLocks noChangeAspect="1"/>
            </p:cNvPicPr>
            <p:nvPr userDrawn="1"/>
          </p:nvPicPr>
          <p:blipFill rotWithShape="1">
            <a:blip r:embed="rId2"/>
            <a:srcRect t="10600" b="54068"/>
            <a:stretch/>
          </p:blipFill>
          <p:spPr>
            <a:xfrm>
              <a:off x="0" y="1464526"/>
              <a:ext cx="6079524" cy="1040781"/>
            </a:xfrm>
            <a:prstGeom prst="rect">
              <a:avLst/>
            </a:prstGeom>
          </p:spPr>
        </p:pic>
        <p:pic>
          <p:nvPicPr>
            <p:cNvPr id="8" name="Picture 7"/>
            <p:cNvPicPr>
              <a:picLocks noChangeAspect="1"/>
            </p:cNvPicPr>
            <p:nvPr userDrawn="1"/>
          </p:nvPicPr>
          <p:blipFill rotWithShape="1">
            <a:blip r:embed="rId2"/>
            <a:srcRect t="49718" b="14949"/>
            <a:stretch/>
          </p:blipFill>
          <p:spPr>
            <a:xfrm>
              <a:off x="6079524" y="1464526"/>
              <a:ext cx="6079524" cy="1040781"/>
            </a:xfrm>
            <a:prstGeom prst="rect">
              <a:avLst/>
            </a:prstGeom>
          </p:spPr>
        </p:pic>
      </p:grpSp>
    </p:spTree>
    <p:extLst>
      <p:ext uri="{BB962C8B-B14F-4D97-AF65-F5344CB8AC3E}">
        <p14:creationId xmlns:p14="http://schemas.microsoft.com/office/powerpoint/2010/main" val="20775790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86BDA8-3908-B844-A9F3-CA9FE0544B8D}" type="datetimeFigureOut">
              <a:rPr lang="en-US" smtClean="0">
                <a:solidFill>
                  <a:prstClr val="black">
                    <a:tint val="75000"/>
                  </a:prstClr>
                </a:solidFill>
              </a:rPr>
              <a:pPr/>
              <a:t>8/1/16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C959F1-4664-184C-9539-0C9D33B6EC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10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86BDA8-3908-B844-A9F3-CA9FE0544B8D}" type="datetimeFigureOut">
              <a:rPr lang="en-US" smtClean="0">
                <a:solidFill>
                  <a:prstClr val="black">
                    <a:tint val="75000"/>
                  </a:prstClr>
                </a:solidFill>
              </a:rPr>
              <a:pPr/>
              <a:t>8/1/16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C959F1-4664-184C-9539-0C9D33B6EC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53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86BDA8-3908-B844-A9F3-CA9FE0544B8D}" type="datetimeFigureOut">
              <a:rPr lang="en-US" smtClean="0">
                <a:solidFill>
                  <a:prstClr val="black">
                    <a:tint val="75000"/>
                  </a:prstClr>
                </a:solidFill>
              </a:rPr>
              <a:pPr/>
              <a:t>8/1/16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C959F1-4664-184C-9539-0C9D33B6EC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035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86BDA8-3908-B844-A9F3-CA9FE0544B8D}" type="datetimeFigureOut">
              <a:rPr lang="en-US" smtClean="0">
                <a:solidFill>
                  <a:prstClr val="black">
                    <a:tint val="75000"/>
                  </a:prstClr>
                </a:solidFill>
              </a:rPr>
              <a:pPr/>
              <a:t>8/1/16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C959F1-4664-184C-9539-0C9D33B6EC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691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6BDA8-3908-B844-A9F3-CA9FE0544B8D}" type="datetimeFigureOut">
              <a:rPr lang="en-US" smtClean="0">
                <a:solidFill>
                  <a:prstClr val="black">
                    <a:tint val="75000"/>
                  </a:prstClr>
                </a:solidFill>
              </a:rPr>
              <a:pPr/>
              <a:t>8/1/16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C959F1-4664-184C-9539-0C9D33B6EC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40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86BDA8-3908-B844-A9F3-CA9FE0544B8D}" type="datetimeFigureOut">
              <a:rPr lang="en-US" smtClean="0">
                <a:solidFill>
                  <a:prstClr val="black">
                    <a:tint val="75000"/>
                  </a:prstClr>
                </a:solidFill>
              </a:rPr>
              <a:pPr/>
              <a:t>8/1/16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C959F1-4664-184C-9539-0C9D33B6EC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433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86BDA8-3908-B844-A9F3-CA9FE0544B8D}" type="datetimeFigureOut">
              <a:rPr lang="en-US" smtClean="0">
                <a:solidFill>
                  <a:prstClr val="black">
                    <a:tint val="75000"/>
                  </a:prstClr>
                </a:solidFill>
              </a:rPr>
              <a:pPr/>
              <a:t>8/1/16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C959F1-4664-184C-9539-0C9D33B6EC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3877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tif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6BDA8-3908-B844-A9F3-CA9FE0544B8D}" type="datetimeFigureOut">
              <a:rPr lang="en-US" smtClean="0">
                <a:solidFill>
                  <a:prstClr val="black">
                    <a:tint val="75000"/>
                  </a:prstClr>
                </a:solidFill>
              </a:rPr>
              <a:pPr/>
              <a:t>8/1/16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959F1-4664-184C-9539-0C9D33B6ECE3}"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0" y="0"/>
            <a:ext cx="12192000" cy="1183341"/>
            <a:chOff x="0" y="1464526"/>
            <a:chExt cx="12159048" cy="1040781"/>
          </a:xfrm>
        </p:grpSpPr>
        <p:pic>
          <p:nvPicPr>
            <p:cNvPr id="8" name="Picture 7"/>
            <p:cNvPicPr>
              <a:picLocks noChangeAspect="1"/>
            </p:cNvPicPr>
            <p:nvPr userDrawn="1"/>
          </p:nvPicPr>
          <p:blipFill rotWithShape="1">
            <a:blip r:embed="rId13"/>
            <a:srcRect t="10600" b="54068"/>
            <a:stretch/>
          </p:blipFill>
          <p:spPr>
            <a:xfrm>
              <a:off x="0" y="1464526"/>
              <a:ext cx="6079524" cy="1040781"/>
            </a:xfrm>
            <a:prstGeom prst="rect">
              <a:avLst/>
            </a:prstGeom>
          </p:spPr>
        </p:pic>
        <p:pic>
          <p:nvPicPr>
            <p:cNvPr id="9" name="Picture 8"/>
            <p:cNvPicPr>
              <a:picLocks noChangeAspect="1"/>
            </p:cNvPicPr>
            <p:nvPr userDrawn="1"/>
          </p:nvPicPr>
          <p:blipFill rotWithShape="1">
            <a:blip r:embed="rId13"/>
            <a:srcRect t="49718" b="14949"/>
            <a:stretch/>
          </p:blipFill>
          <p:spPr>
            <a:xfrm>
              <a:off x="6079524" y="1464526"/>
              <a:ext cx="6079524" cy="1040781"/>
            </a:xfrm>
            <a:prstGeom prst="rect">
              <a:avLst/>
            </a:prstGeom>
          </p:spPr>
        </p:pic>
      </p:grpSp>
    </p:spTree>
    <p:extLst>
      <p:ext uri="{BB962C8B-B14F-4D97-AF65-F5344CB8AC3E}">
        <p14:creationId xmlns:p14="http://schemas.microsoft.com/office/powerpoint/2010/main" val="552918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769669384"/>
              </p:ext>
            </p:extLst>
          </p:nvPr>
        </p:nvGraphicFramePr>
        <p:xfrm>
          <a:off x="1163217" y="1264744"/>
          <a:ext cx="11028783" cy="5886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0" y="1264744"/>
            <a:ext cx="849528" cy="646331"/>
          </a:xfrm>
          <a:prstGeom prst="rect">
            <a:avLst/>
          </a:prstGeom>
          <a:noFill/>
        </p:spPr>
        <p:txBody>
          <a:bodyPr wrap="none" rtlCol="0">
            <a:spAutoFit/>
          </a:bodyPr>
          <a:lstStyle/>
          <a:p>
            <a:r>
              <a:rPr lang="en-US" dirty="0" smtClean="0"/>
              <a:t>Table 1</a:t>
            </a:r>
          </a:p>
          <a:p>
            <a:endParaRPr lang="en-US" dirty="0"/>
          </a:p>
        </p:txBody>
      </p:sp>
    </p:spTree>
    <p:extLst>
      <p:ext uri="{BB962C8B-B14F-4D97-AF65-F5344CB8AC3E}">
        <p14:creationId xmlns:p14="http://schemas.microsoft.com/office/powerpoint/2010/main" val="6482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2264049"/>
              </p:ext>
            </p:extLst>
          </p:nvPr>
        </p:nvGraphicFramePr>
        <p:xfrm>
          <a:off x="3548896" y="1828800"/>
          <a:ext cx="5057140" cy="4088387"/>
        </p:xfrm>
        <a:graphic>
          <a:graphicData uri="http://schemas.openxmlformats.org/drawingml/2006/table">
            <a:tbl>
              <a:tblPr firstRow="1" firstCol="1" bandRow="1" bandCol="1">
                <a:tableStyleId>{073A0DAA-6AF3-43AB-8588-CEC1D06C72B9}</a:tableStyleId>
              </a:tblPr>
              <a:tblGrid>
                <a:gridCol w="1717282"/>
                <a:gridCol w="1698921"/>
                <a:gridCol w="1640937"/>
              </a:tblGrid>
              <a:tr h="918391">
                <a:tc>
                  <a:txBody>
                    <a:bodyPr/>
                    <a:lstStyle/>
                    <a:p>
                      <a:pPr algn="ctr">
                        <a:lnSpc>
                          <a:spcPct val="200000"/>
                        </a:lnSpc>
                        <a:spcAft>
                          <a:spcPts val="0"/>
                        </a:spcAft>
                      </a:pPr>
                      <a:r>
                        <a:rPr lang="en-US" sz="2000" dirty="0">
                          <a:effectLst/>
                        </a:rPr>
                        <a:t> </a:t>
                      </a:r>
                      <a:endParaRPr lang="en-US" sz="2000" dirty="0">
                        <a:effectLst/>
                        <a:latin typeface="Times New Roman" charset="0"/>
                        <a:ea typeface="Times New Roman" charset="0"/>
                      </a:endParaRPr>
                    </a:p>
                  </a:txBody>
                  <a:tcPr marL="68580" marR="68580" marT="0" marB="0" anchor="ctr">
                    <a:noFill/>
                  </a:tcPr>
                </a:tc>
                <a:tc>
                  <a:txBody>
                    <a:bodyPr/>
                    <a:lstStyle/>
                    <a:p>
                      <a:pPr algn="ctr">
                        <a:lnSpc>
                          <a:spcPct val="200000"/>
                        </a:lnSpc>
                        <a:spcAft>
                          <a:spcPts val="0"/>
                        </a:spcAft>
                      </a:pPr>
                      <a:r>
                        <a:rPr lang="en-GB" sz="2000" dirty="0">
                          <a:effectLst/>
                        </a:rPr>
                        <a:t>Positive</a:t>
                      </a:r>
                      <a:endParaRPr lang="en-US" sz="2000" dirty="0">
                        <a:effectLst/>
                        <a:latin typeface="Times New Roman" charset="0"/>
                        <a:ea typeface="Times New Roman" charset="0"/>
                      </a:endParaRPr>
                    </a:p>
                  </a:txBody>
                  <a:tcPr marL="68580" marR="68580" marT="0" marB="0" anchor="ctr"/>
                </a:tc>
                <a:tc>
                  <a:txBody>
                    <a:bodyPr/>
                    <a:lstStyle/>
                    <a:p>
                      <a:pPr algn="ctr">
                        <a:lnSpc>
                          <a:spcPct val="200000"/>
                        </a:lnSpc>
                        <a:spcAft>
                          <a:spcPts val="0"/>
                        </a:spcAft>
                      </a:pPr>
                      <a:r>
                        <a:rPr lang="en-GB" sz="2000">
                          <a:effectLst/>
                        </a:rPr>
                        <a:t>Negative</a:t>
                      </a:r>
                      <a:endParaRPr lang="en-US" sz="2000">
                        <a:effectLst/>
                        <a:latin typeface="Times New Roman" charset="0"/>
                        <a:ea typeface="Times New Roman" charset="0"/>
                      </a:endParaRPr>
                    </a:p>
                  </a:txBody>
                  <a:tcPr marL="68580" marR="68580" marT="0" marB="0" anchor="ctr"/>
                </a:tc>
              </a:tr>
              <a:tr h="1584998">
                <a:tc>
                  <a:txBody>
                    <a:bodyPr/>
                    <a:lstStyle/>
                    <a:p>
                      <a:pPr algn="ctr">
                        <a:lnSpc>
                          <a:spcPct val="200000"/>
                        </a:lnSpc>
                        <a:spcAft>
                          <a:spcPts val="0"/>
                        </a:spcAft>
                      </a:pPr>
                      <a:r>
                        <a:rPr lang="en-GB" sz="2000">
                          <a:effectLst/>
                        </a:rPr>
                        <a:t>Internal</a:t>
                      </a:r>
                      <a:endParaRPr lang="en-US" sz="2000">
                        <a:effectLst/>
                        <a:latin typeface="Times New Roman" charset="0"/>
                        <a:ea typeface="Times New Roman" charset="0"/>
                      </a:endParaRPr>
                    </a:p>
                  </a:txBody>
                  <a:tcPr marL="68580" marR="68580" marT="0" marB="0" anchor="ctr"/>
                </a:tc>
                <a:tc>
                  <a:txBody>
                    <a:bodyPr/>
                    <a:lstStyle/>
                    <a:p>
                      <a:pPr algn="ctr">
                        <a:lnSpc>
                          <a:spcPct val="200000"/>
                        </a:lnSpc>
                        <a:spcAft>
                          <a:spcPts val="0"/>
                        </a:spcAft>
                      </a:pPr>
                      <a:r>
                        <a:rPr lang="en-GB" sz="2000">
                          <a:effectLst/>
                        </a:rPr>
                        <a:t>Strengths</a:t>
                      </a:r>
                      <a:endParaRPr lang="en-US" sz="2000">
                        <a:effectLst/>
                        <a:latin typeface="Times New Roman" charset="0"/>
                        <a:ea typeface="Times New Roman" charset="0"/>
                      </a:endParaRPr>
                    </a:p>
                  </a:txBody>
                  <a:tcPr marL="68580" marR="68580" marT="0" marB="0" anchor="ctr"/>
                </a:tc>
                <a:tc>
                  <a:txBody>
                    <a:bodyPr/>
                    <a:lstStyle/>
                    <a:p>
                      <a:pPr algn="ctr">
                        <a:lnSpc>
                          <a:spcPct val="200000"/>
                        </a:lnSpc>
                        <a:spcAft>
                          <a:spcPts val="0"/>
                        </a:spcAft>
                      </a:pPr>
                      <a:r>
                        <a:rPr lang="en-GB" sz="2000">
                          <a:effectLst/>
                        </a:rPr>
                        <a:t>Weaknesses</a:t>
                      </a:r>
                      <a:endParaRPr lang="en-US" sz="2000">
                        <a:effectLst/>
                        <a:latin typeface="Times New Roman" charset="0"/>
                        <a:ea typeface="Times New Roman" charset="0"/>
                      </a:endParaRPr>
                    </a:p>
                  </a:txBody>
                  <a:tcPr marL="68580" marR="68580" marT="0" marB="0" anchor="ctr"/>
                </a:tc>
              </a:tr>
              <a:tr h="1584998">
                <a:tc>
                  <a:txBody>
                    <a:bodyPr/>
                    <a:lstStyle/>
                    <a:p>
                      <a:pPr algn="ctr">
                        <a:lnSpc>
                          <a:spcPct val="200000"/>
                        </a:lnSpc>
                        <a:spcAft>
                          <a:spcPts val="0"/>
                        </a:spcAft>
                      </a:pPr>
                      <a:r>
                        <a:rPr lang="en-GB" sz="2000" dirty="0">
                          <a:effectLst/>
                        </a:rPr>
                        <a:t>External</a:t>
                      </a:r>
                      <a:endParaRPr lang="en-US" sz="2000" dirty="0">
                        <a:effectLst/>
                        <a:latin typeface="Times New Roman" charset="0"/>
                        <a:ea typeface="Times New Roman" charset="0"/>
                      </a:endParaRPr>
                    </a:p>
                  </a:txBody>
                  <a:tcPr marL="68580" marR="68580" marT="0" marB="0" anchor="ctr"/>
                </a:tc>
                <a:tc>
                  <a:txBody>
                    <a:bodyPr/>
                    <a:lstStyle/>
                    <a:p>
                      <a:pPr algn="ctr">
                        <a:lnSpc>
                          <a:spcPct val="200000"/>
                        </a:lnSpc>
                        <a:spcAft>
                          <a:spcPts val="0"/>
                        </a:spcAft>
                      </a:pPr>
                      <a:r>
                        <a:rPr lang="en-GB" sz="2000">
                          <a:effectLst/>
                        </a:rPr>
                        <a:t>Opportunities</a:t>
                      </a:r>
                      <a:endParaRPr lang="en-US" sz="2000">
                        <a:effectLst/>
                        <a:latin typeface="Times New Roman" charset="0"/>
                        <a:ea typeface="Times New Roman" charset="0"/>
                      </a:endParaRPr>
                    </a:p>
                  </a:txBody>
                  <a:tcPr marL="68580" marR="68580" marT="0" marB="0" anchor="ctr"/>
                </a:tc>
                <a:tc>
                  <a:txBody>
                    <a:bodyPr/>
                    <a:lstStyle/>
                    <a:p>
                      <a:pPr algn="ctr">
                        <a:lnSpc>
                          <a:spcPct val="200000"/>
                        </a:lnSpc>
                        <a:spcAft>
                          <a:spcPts val="0"/>
                        </a:spcAft>
                      </a:pPr>
                      <a:r>
                        <a:rPr lang="en-GB" sz="2000" dirty="0">
                          <a:effectLst/>
                        </a:rPr>
                        <a:t>Threats</a:t>
                      </a:r>
                      <a:endParaRPr lang="en-US" sz="2000" dirty="0">
                        <a:effectLst/>
                        <a:latin typeface="Times New Roman" charset="0"/>
                        <a:ea typeface="Times New Roman" charset="0"/>
                      </a:endParaRPr>
                    </a:p>
                  </a:txBody>
                  <a:tcPr marL="68580" marR="68580" marT="0" marB="0" anchor="ctr"/>
                </a:tc>
              </a:tr>
            </a:tbl>
          </a:graphicData>
        </a:graphic>
      </p:graphicFrame>
      <p:sp>
        <p:nvSpPr>
          <p:cNvPr id="6" name="TextBox 5"/>
          <p:cNvSpPr txBox="1"/>
          <p:nvPr/>
        </p:nvSpPr>
        <p:spPr>
          <a:xfrm>
            <a:off x="0" y="1828800"/>
            <a:ext cx="966547" cy="646331"/>
          </a:xfrm>
          <a:prstGeom prst="rect">
            <a:avLst/>
          </a:prstGeom>
          <a:noFill/>
        </p:spPr>
        <p:txBody>
          <a:bodyPr wrap="none" rtlCol="0">
            <a:spAutoFit/>
          </a:bodyPr>
          <a:lstStyle/>
          <a:p>
            <a:r>
              <a:rPr lang="en-US" dirty="0" smtClean="0"/>
              <a:t>Table 10</a:t>
            </a:r>
          </a:p>
          <a:p>
            <a:endParaRPr lang="en-US" dirty="0"/>
          </a:p>
        </p:txBody>
      </p:sp>
    </p:spTree>
    <p:extLst>
      <p:ext uri="{BB962C8B-B14F-4D97-AF65-F5344CB8AC3E}">
        <p14:creationId xmlns:p14="http://schemas.microsoft.com/office/powerpoint/2010/main" val="172380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5"/>
          <p:cNvGraphicFramePr>
            <a:graphicFrameLocks/>
          </p:cNvGraphicFramePr>
          <p:nvPr>
            <p:extLst>
              <p:ext uri="{D42A27DB-BD31-4B8C-83A1-F6EECF244321}">
                <p14:modId xmlns:p14="http://schemas.microsoft.com/office/powerpoint/2010/main" val="1084331820"/>
              </p:ext>
            </p:extLst>
          </p:nvPr>
        </p:nvGraphicFramePr>
        <p:xfrm>
          <a:off x="2399886" y="1779667"/>
          <a:ext cx="7053263" cy="3695700"/>
        </p:xfrm>
        <a:graphic>
          <a:graphicData uri="http://schemas.openxmlformats.org/drawingml/2006/table">
            <a:tbl>
              <a:tblPr firstRow="1" firstCol="1" bandRow="1">
                <a:tableStyleId>{7DF18680-E054-41AD-8BC1-D1AEF772440D}</a:tableStyleId>
              </a:tblPr>
              <a:tblGrid>
                <a:gridCol w="1763713"/>
                <a:gridCol w="881062"/>
                <a:gridCol w="1028700"/>
                <a:gridCol w="735013"/>
                <a:gridCol w="881062"/>
                <a:gridCol w="881063"/>
                <a:gridCol w="882650"/>
              </a:tblGrid>
              <a:tr h="1033463">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Context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Dimensions</a:t>
                      </a:r>
                      <a:endParaRPr kumimoji="0" lang="de-DE" sz="14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effectLst/>
                        </a:rPr>
                        <a:t>Level</a:t>
                      </a:r>
                    </a:p>
                  </a:txBody>
                  <a:tcPr marL="68580" marR="68580" marT="0" marB="0" anchor="b" horzOverflow="overflow">
                    <a:lnR w="28575" cap="flat" cmpd="sng" algn="ctr">
                      <a:solidFill>
                        <a:schemeClr val="bg1"/>
                      </a:solidFill>
                      <a:prstDash val="solid"/>
                      <a:round/>
                      <a:headEnd type="none" w="med" len="med"/>
                      <a:tailEnd type="none" w="med" len="med"/>
                    </a:lnR>
                    <a:lnTlToBr w="28575" cap="flat" cmpd="sng" algn="ctr">
                      <a:solidFill>
                        <a:schemeClr val="bg1"/>
                      </a:solidFill>
                      <a:prstDash val="solid"/>
                      <a:round/>
                      <a:headEnd type="none" w="med" len="med"/>
                      <a:tailEnd type="none" w="med" len="med"/>
                    </a:lnTlToB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u="none" strike="noStrike" cap="none" normalizeH="0" baseline="0" dirty="0" smtClean="0">
                          <a:ln>
                            <a:noFill/>
                          </a:ln>
                          <a:effectLst/>
                        </a:rPr>
                        <a:t>Political</a:t>
                      </a:r>
                      <a:endParaRPr kumimoji="0" lang="de-DE" sz="1400" b="0" i="0" u="none" strike="noStrike" cap="none" normalizeH="0" baseline="0" dirty="0">
                        <a:ln>
                          <a:noFill/>
                        </a:ln>
                        <a:solidFill>
                          <a:srgbClr val="FFFFFF"/>
                        </a:solidFill>
                        <a:effectLst/>
                        <a:latin typeface="+mn-lt"/>
                        <a:ea typeface="Times New Roman" charset="0"/>
                        <a:cs typeface="Times New Roman" charset="0"/>
                      </a:endParaRPr>
                    </a:p>
                  </a:txBody>
                  <a:tcPr marL="68580" marR="6858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u="none" strike="noStrike" cap="none" normalizeH="0" baseline="0" dirty="0" smtClean="0">
                          <a:ln>
                            <a:noFill/>
                          </a:ln>
                          <a:effectLst/>
                        </a:rPr>
                        <a:t>Economic</a:t>
                      </a:r>
                      <a:endParaRPr kumimoji="0" lang="de-DE" sz="1400" b="0" i="0" u="none" strike="noStrike" cap="none" normalizeH="0" baseline="0" dirty="0">
                        <a:ln>
                          <a:noFill/>
                        </a:ln>
                        <a:solidFill>
                          <a:srgbClr val="FFFFFF"/>
                        </a:solidFill>
                        <a:effectLst/>
                        <a:latin typeface="+mn-lt"/>
                        <a:ea typeface="Times New Roman" charset="0"/>
                        <a:cs typeface="Times New Roman" charset="0"/>
                      </a:endParaRPr>
                    </a:p>
                  </a:txBody>
                  <a:tcPr marL="68580" marR="6858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u="none" strike="noStrike" cap="none" normalizeH="0" baseline="0" dirty="0" smtClean="0">
                          <a:ln>
                            <a:noFill/>
                          </a:ln>
                          <a:effectLst/>
                        </a:rPr>
                        <a:t>Social</a:t>
                      </a:r>
                      <a:endParaRPr kumimoji="0" lang="de-DE" sz="1400" b="0" i="0" u="none" strike="noStrike" cap="none" normalizeH="0" baseline="0" dirty="0">
                        <a:ln>
                          <a:noFill/>
                        </a:ln>
                        <a:solidFill>
                          <a:srgbClr val="FFFFFF"/>
                        </a:solidFill>
                        <a:effectLst/>
                        <a:latin typeface="+mn-lt"/>
                        <a:ea typeface="Times New Roman" charset="0"/>
                        <a:cs typeface="Times New Roman" charset="0"/>
                      </a:endParaRPr>
                    </a:p>
                  </a:txBody>
                  <a:tcPr marL="68580" marR="6858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u="none" strike="noStrike" cap="none" normalizeH="0" baseline="0" dirty="0" smtClean="0">
                          <a:ln>
                            <a:noFill/>
                          </a:ln>
                          <a:effectLst/>
                        </a:rPr>
                        <a:t>Health</a:t>
                      </a:r>
                      <a:endParaRPr kumimoji="0" lang="de-DE" sz="1400" b="0" i="0" u="none" strike="noStrike" cap="none" normalizeH="0" baseline="0" dirty="0">
                        <a:ln>
                          <a:noFill/>
                        </a:ln>
                        <a:solidFill>
                          <a:srgbClr val="FFFFFF"/>
                        </a:solidFill>
                        <a:effectLst/>
                        <a:latin typeface="+mn-lt"/>
                        <a:ea typeface="Times New Roman" charset="0"/>
                        <a:cs typeface="Times New Roman" charset="0"/>
                      </a:endParaRPr>
                    </a:p>
                  </a:txBody>
                  <a:tcPr marL="68580" marR="6858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u="none" strike="noStrike" cap="none" normalizeH="0" baseline="0" dirty="0" smtClean="0">
                          <a:ln>
                            <a:noFill/>
                          </a:ln>
                          <a:effectLst/>
                        </a:rPr>
                        <a:t>Environ-mental</a:t>
                      </a:r>
                      <a:endParaRPr kumimoji="0" lang="de-DE" sz="1400" b="0" i="0" u="none" strike="noStrike" cap="none" normalizeH="0" baseline="0" dirty="0">
                        <a:ln>
                          <a:noFill/>
                        </a:ln>
                        <a:solidFill>
                          <a:srgbClr val="FFFFFF"/>
                        </a:solidFill>
                        <a:effectLst/>
                        <a:latin typeface="+mn-lt"/>
                        <a:ea typeface="Times New Roman" charset="0"/>
                        <a:cs typeface="Times New Roman" charset="0"/>
                      </a:endParaRPr>
                    </a:p>
                  </a:txBody>
                  <a:tcPr marL="68580" marR="6858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u="none" strike="noStrike" cap="none" normalizeH="0" baseline="0" dirty="0" smtClean="0">
                          <a:ln>
                            <a:noFill/>
                          </a:ln>
                          <a:effectLst/>
                        </a:rPr>
                        <a:t>Food</a:t>
                      </a:r>
                      <a:endParaRPr kumimoji="0" lang="de-DE" sz="1400" b="0" i="0" u="none" strike="noStrike" cap="none" normalizeH="0" baseline="0" dirty="0">
                        <a:ln>
                          <a:noFill/>
                        </a:ln>
                        <a:solidFill>
                          <a:srgbClr val="FFFFFF"/>
                        </a:solidFill>
                        <a:effectLst/>
                        <a:latin typeface="+mn-lt"/>
                        <a:ea typeface="Times New Roman" charset="0"/>
                        <a:cs typeface="Times New Roman" charset="0"/>
                      </a:endParaRPr>
                    </a:p>
                  </a:txBody>
                  <a:tcPr marL="68580" marR="6858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r>
              <a:tr h="6572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400" b="0" u="none" strike="noStrike" cap="none" normalizeH="0" baseline="0" dirty="0">
                          <a:ln>
                            <a:noFill/>
                          </a:ln>
                          <a:effectLst/>
                        </a:rPr>
                        <a:t>International</a:t>
                      </a:r>
                      <a:endParaRPr kumimoji="0" lang="de-DE" sz="1400" b="0" i="0" u="none" strike="noStrike" cap="none" normalizeH="0" baseline="0" dirty="0">
                        <a:ln>
                          <a:noFill/>
                        </a:ln>
                        <a:solidFill>
                          <a:srgbClr val="707070"/>
                        </a:solidFill>
                        <a:effectLst/>
                        <a:latin typeface="+mn-lt"/>
                        <a:ea typeface="Times New Roman" charset="0"/>
                        <a:cs typeface="Times New Roman" charset="0"/>
                      </a:endParaRPr>
                    </a:p>
                  </a:txBody>
                  <a:tcPr marL="68580" marR="68580" marT="0" marB="0" anchor="ctr" horzOverflow="overflow">
                    <a:lnB w="28575" cap="flat" cmpd="sng" algn="ctr">
                      <a:solidFill>
                        <a:schemeClr val="bg1"/>
                      </a:solidFill>
                      <a:prstDash val="solid"/>
                      <a:round/>
                      <a:headEnd type="none" w="med" len="med"/>
                      <a:tailEnd type="none" w="med" len="med"/>
                    </a:lnB>
                  </a:tcPr>
                </a:tc>
                <a:tc rowSpan="4" gridSpan="6">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400" u="none" strike="noStrike" cap="none" normalizeH="0" baseline="0" dirty="0">
                        <a:ln>
                          <a:noFill/>
                        </a:ln>
                        <a:effectLst/>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400" u="none" strike="noStrike" cap="none" normalizeH="0" baseline="0" dirty="0">
                        <a:ln>
                          <a:noFill/>
                        </a:ln>
                        <a:effectLst/>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400" u="none" strike="noStrike" cap="none" normalizeH="0" baseline="0" dirty="0">
                        <a:ln>
                          <a:noFill/>
                        </a:ln>
                        <a:effectLst/>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a:ln>
                            <a:noFill/>
                          </a:ln>
                          <a:effectLst/>
                        </a:rPr>
                        <a:t>				State Security</a:t>
                      </a:r>
                      <a:endParaRPr kumimoji="0" lang="de-DE" sz="1400" u="none" strike="noStrike" cap="none" normalizeH="0" baseline="0" dirty="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a:ln>
                            <a:noFill/>
                          </a:ln>
                          <a:effectLst/>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u="none" strike="noStrike" cap="none" normalizeH="0" baseline="0" dirty="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u="none" strike="noStrike" cap="none" normalizeH="0" baseline="0" dirty="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u="none" strike="noStrike" cap="none" normalizeH="0" baseline="0" dirty="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a:ln>
                            <a:noFill/>
                          </a:ln>
                          <a:effectLst/>
                        </a:rPr>
                        <a:t>	Human Security</a:t>
                      </a:r>
                      <a:endParaRPr kumimoji="0" lang="de-DE" sz="1400" b="1" i="0" u="none" strike="noStrike" cap="none" normalizeH="0" baseline="0" dirty="0">
                        <a:ln>
                          <a:noFill/>
                        </a:ln>
                        <a:solidFill>
                          <a:srgbClr val="707070"/>
                        </a:solidFill>
                        <a:effectLst/>
                        <a:latin typeface="+mn-lt"/>
                        <a:ea typeface="Times New Roman" charset="0"/>
                        <a:cs typeface="Times New Roman" charset="0"/>
                      </a:endParaRPr>
                    </a:p>
                  </a:txBody>
                  <a:tcPr marL="68580" marR="68580" marT="0" marB="0" horzOverflow="overflow">
                    <a:lnTlToBr w="28575" cap="flat" cmpd="sng" algn="ctr">
                      <a:solidFill>
                        <a:schemeClr val="bg1"/>
                      </a:solidFill>
                      <a:prstDash val="solid"/>
                      <a:round/>
                      <a:headEnd type="none" w="med" len="med"/>
                      <a:tailEnd type="none" w="med" len="med"/>
                    </a:lnTlToBr>
                    <a:solidFill>
                      <a:schemeClr val="accent5">
                        <a:lumMod val="20000"/>
                        <a:lumOff val="80000"/>
                      </a:schemeClr>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r>
              <a:tr h="6572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400" b="0" u="none" strike="noStrike" cap="none" normalizeH="0" baseline="0" dirty="0">
                          <a:ln>
                            <a:noFill/>
                          </a:ln>
                          <a:effectLst/>
                        </a:rPr>
                        <a:t>Regional</a:t>
                      </a:r>
                      <a:endParaRPr kumimoji="0" lang="de-DE" sz="1400" b="0" i="0" u="none" strike="noStrike" cap="none" normalizeH="0" baseline="0" dirty="0">
                        <a:ln>
                          <a:noFill/>
                        </a:ln>
                        <a:solidFill>
                          <a:srgbClr val="707070"/>
                        </a:solidFill>
                        <a:effectLst/>
                        <a:latin typeface="+mn-lt"/>
                        <a:ea typeface="Times New Roman" charset="0"/>
                        <a:cs typeface="Times New Roman" charset="0"/>
                      </a:endParaRPr>
                    </a:p>
                  </a:txBody>
                  <a:tcPr marL="68580" marR="68580" marT="0" marB="0" anchor="ctr" horzOverflow="overflow">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6572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400" b="0" u="none" strike="noStrike" cap="none" normalizeH="0" baseline="0" dirty="0">
                          <a:ln>
                            <a:noFill/>
                          </a:ln>
                          <a:effectLst/>
                        </a:rPr>
                        <a:t>National</a:t>
                      </a:r>
                      <a:endParaRPr kumimoji="0" lang="de-DE" sz="1400" b="0" i="0" u="none" strike="noStrike" cap="none" normalizeH="0" baseline="0" dirty="0">
                        <a:ln>
                          <a:noFill/>
                        </a:ln>
                        <a:solidFill>
                          <a:srgbClr val="707070"/>
                        </a:solidFill>
                        <a:effectLst/>
                        <a:latin typeface="+mn-lt"/>
                        <a:ea typeface="Times New Roman" charset="0"/>
                        <a:cs typeface="Times New Roman" charset="0"/>
                      </a:endParaRPr>
                    </a:p>
                  </a:txBody>
                  <a:tcPr marL="68580" marR="68580" marT="0" marB="0" anchor="ctr" horzOverflow="overflow">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6572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400" b="0" u="none" strike="noStrike" cap="none" normalizeH="0" baseline="0" dirty="0">
                          <a:ln>
                            <a:noFill/>
                          </a:ln>
                          <a:effectLst/>
                        </a:rPr>
                        <a:t>Group &amp; individual</a:t>
                      </a:r>
                      <a:endParaRPr kumimoji="0" lang="de-DE" sz="1400" b="0" i="0" u="none" strike="noStrike" cap="none" normalizeH="0" baseline="0" dirty="0">
                        <a:ln>
                          <a:noFill/>
                        </a:ln>
                        <a:solidFill>
                          <a:srgbClr val="707070"/>
                        </a:solidFill>
                        <a:effectLst/>
                        <a:latin typeface="+mn-lt"/>
                        <a:ea typeface="Times New Roman" charset="0"/>
                        <a:cs typeface="Times New Roman" charset="0"/>
                      </a:endParaRPr>
                    </a:p>
                  </a:txBody>
                  <a:tcPr marL="68580" marR="68580" marT="0" marB="0" anchor="ctr" horzOverflow="overflow">
                    <a:lnT w="28575" cap="flat" cmpd="sng" algn="ctr">
                      <a:solidFill>
                        <a:schemeClr val="bg1"/>
                      </a:solidFill>
                      <a:prstDash val="solid"/>
                      <a:round/>
                      <a:headEnd type="none" w="med" len="med"/>
                      <a:tailEnd type="none" w="med" len="med"/>
                    </a:lnT>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
        <p:nvSpPr>
          <p:cNvPr id="5" name="TextBox 4"/>
          <p:cNvSpPr txBox="1"/>
          <p:nvPr/>
        </p:nvSpPr>
        <p:spPr>
          <a:xfrm>
            <a:off x="0" y="1773237"/>
            <a:ext cx="1017025" cy="369332"/>
          </a:xfrm>
          <a:prstGeom prst="rect">
            <a:avLst/>
          </a:prstGeom>
          <a:noFill/>
        </p:spPr>
        <p:txBody>
          <a:bodyPr wrap="square" rtlCol="0">
            <a:spAutoFit/>
          </a:bodyPr>
          <a:lstStyle/>
          <a:p>
            <a:r>
              <a:rPr lang="en-US" smtClean="0"/>
              <a:t>Table 5.1</a:t>
            </a:r>
            <a:endParaRPr lang="en-US" dirty="0"/>
          </a:p>
        </p:txBody>
      </p:sp>
    </p:spTree>
    <p:extLst>
      <p:ext uri="{BB962C8B-B14F-4D97-AF65-F5344CB8AC3E}">
        <p14:creationId xmlns:p14="http://schemas.microsoft.com/office/powerpoint/2010/main" val="1186986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63972157"/>
              </p:ext>
            </p:extLst>
          </p:nvPr>
        </p:nvGraphicFramePr>
        <p:xfrm>
          <a:off x="1806351" y="1304238"/>
          <a:ext cx="9036497" cy="5353450"/>
        </p:xfrm>
        <a:graphic>
          <a:graphicData uri="http://schemas.openxmlformats.org/drawingml/2006/table">
            <a:tbl>
              <a:tblPr>
                <a:effectLst/>
                <a:tableStyleId>{D113A9D2-9D6B-4929-AA2D-F23B5EE8CBE7}</a:tableStyleId>
              </a:tblPr>
              <a:tblGrid>
                <a:gridCol w="968798"/>
                <a:gridCol w="831402"/>
                <a:gridCol w="7236297"/>
              </a:tblGrid>
              <a:tr h="288223">
                <a:tc>
                  <a:txBody>
                    <a:bodyPr/>
                    <a:lstStyle/>
                    <a:p>
                      <a:pPr algn="ctr" fontAlgn="ctr"/>
                      <a:r>
                        <a:rPr lang="en-US" sz="1800" b="1" u="none" strike="noStrike" dirty="0">
                          <a:solidFill>
                            <a:schemeClr val="tx1"/>
                          </a:solidFill>
                          <a:effectLst/>
                        </a:rPr>
                        <a:t> </a:t>
                      </a:r>
                      <a:endParaRPr lang="en-US" sz="1800" b="1" i="0" u="none" strike="noStrike" dirty="0">
                        <a:solidFill>
                          <a:schemeClr val="tx1"/>
                        </a:solidFill>
                        <a:effectLst/>
                        <a:latin typeface="+mn-lt"/>
                      </a:endParaRPr>
                    </a:p>
                  </a:txBody>
                  <a:tcPr marL="9525" marR="9525" marT="9525" marB="0" anchor="ctr"/>
                </a:tc>
                <a:tc>
                  <a:txBody>
                    <a:bodyPr/>
                    <a:lstStyle/>
                    <a:p>
                      <a:pPr algn="ctr" fontAlgn="ctr"/>
                      <a:r>
                        <a:rPr lang="en-US" sz="1200" b="1" u="none" strike="noStrike" dirty="0">
                          <a:solidFill>
                            <a:schemeClr val="tx1"/>
                          </a:solidFill>
                          <a:effectLst/>
                        </a:rPr>
                        <a:t>Level</a:t>
                      </a:r>
                      <a:endParaRPr lang="en-US" sz="1200" b="1" i="0" u="none" strike="noStrike" dirty="0">
                        <a:solidFill>
                          <a:schemeClr val="tx1"/>
                        </a:solidFill>
                        <a:effectLst/>
                        <a:latin typeface="+mn-lt"/>
                      </a:endParaRPr>
                    </a:p>
                  </a:txBody>
                  <a:tcPr marL="9525" marR="9525" marT="9525" marB="0" anchor="ctr"/>
                </a:tc>
                <a:tc>
                  <a:txBody>
                    <a:bodyPr/>
                    <a:lstStyle/>
                    <a:p>
                      <a:pPr algn="ctr" fontAlgn="ctr"/>
                      <a:r>
                        <a:rPr lang="en-US" sz="1200" b="1" u="none" strike="noStrike" dirty="0">
                          <a:solidFill>
                            <a:schemeClr val="tx1"/>
                          </a:solidFill>
                          <a:effectLst/>
                        </a:rPr>
                        <a:t>Threshold in terms of impact on survival</a:t>
                      </a:r>
                      <a:endParaRPr lang="en-US" sz="1200" b="1" i="0" u="none" strike="noStrike" dirty="0">
                        <a:solidFill>
                          <a:schemeClr val="tx1"/>
                        </a:solidFill>
                        <a:effectLst/>
                        <a:latin typeface="+mn-lt"/>
                      </a:endParaRPr>
                    </a:p>
                  </a:txBody>
                  <a:tcPr marL="9525" marR="9525" marT="9525" marB="0" anchor="ctr"/>
                </a:tc>
              </a:tr>
              <a:tr h="672522">
                <a:tc>
                  <a:txBody>
                    <a:bodyPr/>
                    <a:lstStyle/>
                    <a:p>
                      <a:pPr algn="ctr" fontAlgn="ctr"/>
                      <a:r>
                        <a:rPr lang="en-US" sz="1800" b="1" u="none" strike="noStrike" dirty="0">
                          <a:solidFill>
                            <a:schemeClr val="tx1"/>
                          </a:solidFill>
                          <a:effectLst/>
                        </a:rPr>
                        <a:t>Security</a:t>
                      </a:r>
                      <a:endParaRPr lang="en-US" sz="1800" b="1" i="0" u="none" strike="noStrike" dirty="0">
                        <a:solidFill>
                          <a:schemeClr val="tx1"/>
                        </a:solidFill>
                        <a:effectLst/>
                        <a:latin typeface="+mn-lt"/>
                      </a:endParaRPr>
                    </a:p>
                  </a:txBody>
                  <a:tcPr marL="9525" marR="9525" marT="9525" marB="0" anchor="ctr"/>
                </a:tc>
                <a:tc>
                  <a:txBody>
                    <a:bodyPr/>
                    <a:lstStyle/>
                    <a:p>
                      <a:pPr algn="ctr" fontAlgn="ctr"/>
                      <a:r>
                        <a:rPr lang="en-US" sz="1600" b="1" u="none" strike="noStrike" dirty="0">
                          <a:solidFill>
                            <a:schemeClr val="tx1"/>
                          </a:solidFill>
                          <a:effectLst/>
                        </a:rPr>
                        <a:t>A</a:t>
                      </a:r>
                      <a:endParaRPr lang="en-US" sz="1600" b="1" i="0" u="none" strike="noStrike" dirty="0">
                        <a:solidFill>
                          <a:schemeClr val="tx1"/>
                        </a:solidFill>
                        <a:effectLst/>
                        <a:latin typeface="+mn-lt"/>
                      </a:endParaRPr>
                    </a:p>
                  </a:txBody>
                  <a:tcPr marL="9525" marR="9525" marT="9525" marB="0" anchor="ctr"/>
                </a:tc>
                <a:tc>
                  <a:txBody>
                    <a:bodyPr/>
                    <a:lstStyle/>
                    <a:p>
                      <a:pPr algn="l" fontAlgn="ctr"/>
                      <a:r>
                        <a:rPr lang="en-US" sz="1600" u="none" strike="noStrike" dirty="0">
                          <a:solidFill>
                            <a:schemeClr val="tx1"/>
                          </a:solidFill>
                          <a:effectLst/>
                        </a:rPr>
                        <a:t>Ideal state of security as defined; or state close to ideal with insignificant indication of threats to a security sector</a:t>
                      </a:r>
                      <a:endParaRPr lang="en-US" sz="1600" b="0" i="0" u="none" strike="noStrike" dirty="0">
                        <a:solidFill>
                          <a:schemeClr val="tx1"/>
                        </a:solidFill>
                        <a:effectLst/>
                        <a:latin typeface="+mn-lt"/>
                      </a:endParaRPr>
                    </a:p>
                  </a:txBody>
                  <a:tcPr marL="9525" marR="9525" marT="9525" marB="0" anchor="ctr"/>
                </a:tc>
              </a:tr>
              <a:tr h="892120">
                <a:tc rowSpan="2">
                  <a:txBody>
                    <a:bodyPr/>
                    <a:lstStyle/>
                    <a:p>
                      <a:pPr algn="ctr" fontAlgn="ctr"/>
                      <a:r>
                        <a:rPr lang="en-US" sz="1800" b="1" u="none" strike="noStrike" dirty="0">
                          <a:solidFill>
                            <a:schemeClr val="tx1"/>
                          </a:solidFill>
                          <a:effectLst/>
                        </a:rPr>
                        <a:t>Latent </a:t>
                      </a:r>
                      <a:r>
                        <a:rPr lang="en-US" sz="1800" b="1" u="none" strike="noStrike" dirty="0" smtClean="0">
                          <a:solidFill>
                            <a:schemeClr val="tx1"/>
                          </a:solidFill>
                          <a:effectLst/>
                        </a:rPr>
                        <a:t>Threat</a:t>
                      </a:r>
                      <a:endParaRPr lang="en-US" sz="1800" b="1" i="0" u="none" strike="noStrike" dirty="0">
                        <a:solidFill>
                          <a:schemeClr val="tx1"/>
                        </a:solidFill>
                        <a:effectLst/>
                        <a:latin typeface="+mn-lt"/>
                      </a:endParaRPr>
                    </a:p>
                  </a:txBody>
                  <a:tcPr marL="9525" marR="9525" marT="9525" marB="0" anchor="ctr"/>
                </a:tc>
                <a:tc>
                  <a:txBody>
                    <a:bodyPr/>
                    <a:lstStyle/>
                    <a:p>
                      <a:pPr algn="ctr" fontAlgn="ctr"/>
                      <a:r>
                        <a:rPr lang="en-US" sz="1600" b="1" u="none" strike="noStrike" dirty="0">
                          <a:solidFill>
                            <a:schemeClr val="tx1"/>
                          </a:solidFill>
                          <a:effectLst/>
                        </a:rPr>
                        <a:t>B1</a:t>
                      </a:r>
                      <a:endParaRPr lang="en-US" sz="1600" b="1" i="0" u="none" strike="noStrike" dirty="0">
                        <a:solidFill>
                          <a:schemeClr val="tx1"/>
                        </a:solidFill>
                        <a:effectLst/>
                        <a:latin typeface="+mn-lt"/>
                      </a:endParaRPr>
                    </a:p>
                  </a:txBody>
                  <a:tcPr marL="9525" marR="9525" marT="9525" marB="0" anchor="ctr"/>
                </a:tc>
                <a:tc>
                  <a:txBody>
                    <a:bodyPr/>
                    <a:lstStyle/>
                    <a:p>
                      <a:pPr algn="l" fontAlgn="ctr"/>
                      <a:r>
                        <a:rPr lang="en-US" sz="1600" u="none" strike="noStrike" dirty="0">
                          <a:solidFill>
                            <a:schemeClr val="tx1"/>
                          </a:solidFill>
                          <a:effectLst/>
                        </a:rPr>
                        <a:t>Average or just below average state of security; some vague indications of threats, which in total are no threat to an aspect of security; no indicators for negative trends</a:t>
                      </a:r>
                      <a:endParaRPr lang="en-US" sz="1600" b="0" i="0" u="none" strike="noStrike" dirty="0">
                        <a:solidFill>
                          <a:schemeClr val="tx1"/>
                        </a:solidFill>
                        <a:effectLst/>
                        <a:latin typeface="+mn-lt"/>
                      </a:endParaRPr>
                    </a:p>
                  </a:txBody>
                  <a:tcPr marL="9525" marR="9525" marT="9525" marB="0" anchor="ctr"/>
                </a:tc>
              </a:tr>
              <a:tr h="892120">
                <a:tc vMerge="1">
                  <a:txBody>
                    <a:bodyPr/>
                    <a:lstStyle/>
                    <a:p>
                      <a:endParaRPr lang="en-US"/>
                    </a:p>
                  </a:txBody>
                  <a:tcPr/>
                </a:tc>
                <a:tc>
                  <a:txBody>
                    <a:bodyPr/>
                    <a:lstStyle/>
                    <a:p>
                      <a:pPr algn="ctr" fontAlgn="ctr"/>
                      <a:r>
                        <a:rPr lang="en-US" sz="1600" b="1" u="none" strike="noStrike">
                          <a:solidFill>
                            <a:schemeClr val="tx1"/>
                          </a:solidFill>
                          <a:effectLst/>
                        </a:rPr>
                        <a:t>B2</a:t>
                      </a:r>
                      <a:endParaRPr lang="en-US" sz="1600" b="1" i="0" u="none" strike="noStrike">
                        <a:solidFill>
                          <a:schemeClr val="tx1"/>
                        </a:solidFill>
                        <a:effectLst/>
                        <a:latin typeface="+mn-lt"/>
                      </a:endParaRPr>
                    </a:p>
                  </a:txBody>
                  <a:tcPr marL="9525" marR="9525" marT="9525" marB="0" anchor="ctr"/>
                </a:tc>
                <a:tc>
                  <a:txBody>
                    <a:bodyPr/>
                    <a:lstStyle/>
                    <a:p>
                      <a:pPr algn="l" fontAlgn="ctr"/>
                      <a:r>
                        <a:rPr lang="en-US" sz="1600" u="none" strike="noStrike" dirty="0">
                          <a:solidFill>
                            <a:schemeClr val="tx1"/>
                          </a:solidFill>
                          <a:effectLst/>
                        </a:rPr>
                        <a:t>Below average state of security; some indications of threats, which in total are no threat to an aspect of security in the long-run; accompanied by indicators showing negative trends</a:t>
                      </a:r>
                      <a:endParaRPr lang="en-US" sz="1600" b="0" i="0" u="none" strike="noStrike" dirty="0">
                        <a:solidFill>
                          <a:schemeClr val="tx1"/>
                        </a:solidFill>
                        <a:effectLst/>
                        <a:latin typeface="+mn-lt"/>
                      </a:endParaRPr>
                    </a:p>
                  </a:txBody>
                  <a:tcPr marL="9525" marR="9525" marT="9525" marB="0" anchor="ctr"/>
                </a:tc>
              </a:tr>
              <a:tr h="672522">
                <a:tc rowSpan="2">
                  <a:txBody>
                    <a:bodyPr/>
                    <a:lstStyle/>
                    <a:p>
                      <a:pPr algn="ctr" fontAlgn="ctr"/>
                      <a:r>
                        <a:rPr lang="en-US" sz="1800" b="1" u="none" strike="noStrike" dirty="0">
                          <a:solidFill>
                            <a:schemeClr val="tx1"/>
                          </a:solidFill>
                          <a:effectLst/>
                        </a:rPr>
                        <a:t>Manifest Threat</a:t>
                      </a:r>
                      <a:endParaRPr lang="en-US" sz="1800" b="1" i="0" u="none" strike="noStrike" dirty="0">
                        <a:solidFill>
                          <a:schemeClr val="tx1"/>
                        </a:solidFill>
                        <a:effectLst/>
                        <a:latin typeface="+mn-lt"/>
                      </a:endParaRPr>
                    </a:p>
                  </a:txBody>
                  <a:tcPr marL="9525" marR="9525" marT="9525" marB="0" anchor="ctr"/>
                </a:tc>
                <a:tc>
                  <a:txBody>
                    <a:bodyPr/>
                    <a:lstStyle/>
                    <a:p>
                      <a:pPr algn="ctr" fontAlgn="ctr"/>
                      <a:r>
                        <a:rPr lang="en-US" sz="1600" b="1" u="none" strike="noStrike" dirty="0">
                          <a:solidFill>
                            <a:schemeClr val="tx1"/>
                          </a:solidFill>
                          <a:effectLst/>
                        </a:rPr>
                        <a:t>C1</a:t>
                      </a:r>
                      <a:endParaRPr lang="en-US" sz="1600" b="1" i="0" u="none" strike="noStrike" dirty="0">
                        <a:solidFill>
                          <a:schemeClr val="tx1"/>
                        </a:solidFill>
                        <a:effectLst/>
                        <a:latin typeface="+mn-lt"/>
                      </a:endParaRPr>
                    </a:p>
                  </a:txBody>
                  <a:tcPr marL="9525" marR="9525" marT="9525" marB="0" anchor="ctr"/>
                </a:tc>
                <a:tc>
                  <a:txBody>
                    <a:bodyPr/>
                    <a:lstStyle/>
                    <a:p>
                      <a:pPr algn="l" fontAlgn="ctr"/>
                      <a:r>
                        <a:rPr lang="en-US" sz="1600" u="none" strike="noStrike" dirty="0">
                          <a:solidFill>
                            <a:schemeClr val="tx1"/>
                          </a:solidFill>
                          <a:effectLst/>
                        </a:rPr>
                        <a:t>Single indicators or a combination of indicators, which in total threaten to cause damage to a population in the long run</a:t>
                      </a:r>
                      <a:endParaRPr lang="en-US" sz="1600" b="0" i="0" u="none" strike="noStrike" dirty="0">
                        <a:solidFill>
                          <a:schemeClr val="tx1"/>
                        </a:solidFill>
                        <a:effectLst/>
                        <a:latin typeface="+mn-lt"/>
                      </a:endParaRPr>
                    </a:p>
                  </a:txBody>
                  <a:tcPr marL="9525" marR="9525" marT="9525" marB="0" anchor="ctr"/>
                </a:tc>
              </a:tr>
              <a:tr h="672522">
                <a:tc vMerge="1">
                  <a:txBody>
                    <a:bodyPr/>
                    <a:lstStyle/>
                    <a:p>
                      <a:endParaRPr lang="en-US"/>
                    </a:p>
                  </a:txBody>
                  <a:tcPr/>
                </a:tc>
                <a:tc>
                  <a:txBody>
                    <a:bodyPr/>
                    <a:lstStyle/>
                    <a:p>
                      <a:pPr algn="ctr" fontAlgn="ctr"/>
                      <a:r>
                        <a:rPr lang="en-US" sz="1600" b="1" u="none" strike="noStrike">
                          <a:solidFill>
                            <a:schemeClr val="tx1"/>
                          </a:solidFill>
                          <a:effectLst/>
                        </a:rPr>
                        <a:t>C2</a:t>
                      </a:r>
                      <a:endParaRPr lang="en-US" sz="1600" b="1" i="0" u="none" strike="noStrike">
                        <a:solidFill>
                          <a:schemeClr val="tx1"/>
                        </a:solidFill>
                        <a:effectLst/>
                        <a:latin typeface="+mn-lt"/>
                      </a:endParaRPr>
                    </a:p>
                  </a:txBody>
                  <a:tcPr marL="9525" marR="9525" marT="9525" marB="0" anchor="ctr"/>
                </a:tc>
                <a:tc>
                  <a:txBody>
                    <a:bodyPr/>
                    <a:lstStyle/>
                    <a:p>
                      <a:pPr algn="l" fontAlgn="ctr"/>
                      <a:r>
                        <a:rPr lang="en-US" sz="1600" u="none" strike="noStrike" dirty="0">
                          <a:solidFill>
                            <a:schemeClr val="tx1"/>
                          </a:solidFill>
                          <a:effectLst/>
                        </a:rPr>
                        <a:t>Single indicators or a combination of indicators, which in total threaten to cause immediate damage to a population</a:t>
                      </a:r>
                      <a:endParaRPr lang="en-US" sz="1600" b="0" i="0" u="none" strike="noStrike" dirty="0">
                        <a:solidFill>
                          <a:schemeClr val="tx1"/>
                        </a:solidFill>
                        <a:effectLst/>
                        <a:latin typeface="+mn-lt"/>
                      </a:endParaRPr>
                    </a:p>
                  </a:txBody>
                  <a:tcPr marL="9525" marR="9525" marT="9525" marB="0" anchor="ctr"/>
                </a:tc>
              </a:tr>
              <a:tr h="590899">
                <a:tc rowSpan="2">
                  <a:txBody>
                    <a:bodyPr/>
                    <a:lstStyle/>
                    <a:p>
                      <a:pPr algn="ctr" fontAlgn="ctr"/>
                      <a:r>
                        <a:rPr lang="en-US" sz="1800" b="1" u="none" strike="noStrike" dirty="0" smtClean="0">
                          <a:solidFill>
                            <a:schemeClr val="tx1"/>
                          </a:solidFill>
                          <a:effectLst/>
                        </a:rPr>
                        <a:t>Acute </a:t>
                      </a:r>
                      <a:r>
                        <a:rPr lang="en-US" sz="1800" b="1" u="none" strike="noStrike" dirty="0">
                          <a:solidFill>
                            <a:schemeClr val="tx1"/>
                          </a:solidFill>
                          <a:effectLst/>
                        </a:rPr>
                        <a:t>Threat</a:t>
                      </a:r>
                      <a:endParaRPr lang="en-US" sz="1800" b="1" i="0" u="none" strike="noStrike" dirty="0">
                        <a:solidFill>
                          <a:schemeClr val="tx1"/>
                        </a:solidFill>
                        <a:effectLst/>
                        <a:latin typeface="+mn-lt"/>
                      </a:endParaRPr>
                    </a:p>
                  </a:txBody>
                  <a:tcPr marL="9525" marR="9525" marT="9525" marB="0" anchor="ctr"/>
                </a:tc>
                <a:tc>
                  <a:txBody>
                    <a:bodyPr/>
                    <a:lstStyle/>
                    <a:p>
                      <a:pPr algn="ctr" fontAlgn="ctr"/>
                      <a:r>
                        <a:rPr lang="en-US" sz="1600" b="1" u="none" strike="noStrike" dirty="0">
                          <a:solidFill>
                            <a:schemeClr val="tx1"/>
                          </a:solidFill>
                          <a:effectLst/>
                        </a:rPr>
                        <a:t>D1</a:t>
                      </a:r>
                      <a:endParaRPr lang="en-US" sz="1600" b="1" i="0" u="none" strike="noStrike" dirty="0">
                        <a:solidFill>
                          <a:schemeClr val="tx1"/>
                        </a:solidFill>
                        <a:effectLst/>
                        <a:latin typeface="+mn-lt"/>
                      </a:endParaRPr>
                    </a:p>
                  </a:txBody>
                  <a:tcPr marL="9525" marR="9525" marT="9525" marB="0" anchor="ctr"/>
                </a:tc>
                <a:tc>
                  <a:txBody>
                    <a:bodyPr/>
                    <a:lstStyle/>
                    <a:p>
                      <a:pPr algn="l" fontAlgn="ctr"/>
                      <a:r>
                        <a:rPr lang="en-US" sz="1600" u="none" strike="noStrike" dirty="0">
                          <a:solidFill>
                            <a:schemeClr val="tx1"/>
                          </a:solidFill>
                          <a:effectLst/>
                        </a:rPr>
                        <a:t>Single indicators or a combination of indicators, which already cause damage to </a:t>
                      </a:r>
                      <a:r>
                        <a:rPr lang="en-US" sz="1600" u="none" strike="noStrike" dirty="0" smtClean="0">
                          <a:solidFill>
                            <a:schemeClr val="tx1"/>
                          </a:solidFill>
                          <a:effectLst/>
                        </a:rPr>
                        <a:t>a </a:t>
                      </a:r>
                      <a:r>
                        <a:rPr lang="en-US" sz="1600" u="none" strike="noStrike" dirty="0">
                          <a:solidFill>
                            <a:schemeClr val="tx1"/>
                          </a:solidFill>
                          <a:effectLst/>
                        </a:rPr>
                        <a:t>population.</a:t>
                      </a:r>
                      <a:endParaRPr lang="en-US" sz="1600" b="0" i="0" u="none" strike="noStrike" dirty="0">
                        <a:solidFill>
                          <a:schemeClr val="tx1"/>
                        </a:solidFill>
                        <a:effectLst/>
                        <a:latin typeface="+mn-lt"/>
                      </a:endParaRPr>
                    </a:p>
                  </a:txBody>
                  <a:tcPr marL="9525" marR="9525" marT="9525" marB="0" anchor="ctr"/>
                </a:tc>
              </a:tr>
              <a:tr h="672522">
                <a:tc vMerge="1">
                  <a:txBody>
                    <a:bodyPr/>
                    <a:lstStyle/>
                    <a:p>
                      <a:endParaRPr lang="en-US"/>
                    </a:p>
                  </a:txBody>
                  <a:tcPr/>
                </a:tc>
                <a:tc>
                  <a:txBody>
                    <a:bodyPr/>
                    <a:lstStyle/>
                    <a:p>
                      <a:pPr algn="ctr" fontAlgn="ctr"/>
                      <a:r>
                        <a:rPr lang="en-US" sz="1600" b="1" u="none" strike="noStrike" dirty="0">
                          <a:solidFill>
                            <a:schemeClr val="tx1"/>
                          </a:solidFill>
                          <a:effectLst/>
                        </a:rPr>
                        <a:t>D2</a:t>
                      </a:r>
                      <a:endParaRPr lang="en-US" sz="1600" b="1" i="0" u="none" strike="noStrike" dirty="0">
                        <a:solidFill>
                          <a:schemeClr val="tx1"/>
                        </a:solidFill>
                        <a:effectLst/>
                        <a:latin typeface="+mn-lt"/>
                      </a:endParaRPr>
                    </a:p>
                  </a:txBody>
                  <a:tcPr marL="9525" marR="9525" marT="9525" marB="0" anchor="ctr"/>
                </a:tc>
                <a:tc>
                  <a:txBody>
                    <a:bodyPr/>
                    <a:lstStyle/>
                    <a:p>
                      <a:pPr algn="l" fontAlgn="ctr"/>
                      <a:r>
                        <a:rPr lang="en-US" sz="1600" u="none" strike="noStrike" dirty="0">
                          <a:solidFill>
                            <a:schemeClr val="tx1"/>
                          </a:solidFill>
                          <a:effectLst/>
                        </a:rPr>
                        <a:t>Single indicators or a combination of indicators, which already cause wide-spread damage to </a:t>
                      </a:r>
                      <a:r>
                        <a:rPr lang="en-US" sz="1600" u="none" strike="noStrike" dirty="0" smtClean="0">
                          <a:solidFill>
                            <a:schemeClr val="tx1"/>
                          </a:solidFill>
                          <a:effectLst/>
                        </a:rPr>
                        <a:t>a </a:t>
                      </a:r>
                      <a:r>
                        <a:rPr lang="en-US" sz="1600" u="none" strike="noStrike" dirty="0">
                          <a:solidFill>
                            <a:schemeClr val="tx1"/>
                          </a:solidFill>
                          <a:effectLst/>
                        </a:rPr>
                        <a:t>population or result in a high number of victims.</a:t>
                      </a:r>
                      <a:endParaRPr lang="en-US" sz="1600" b="0" i="0" u="none" strike="noStrike" dirty="0">
                        <a:solidFill>
                          <a:schemeClr val="tx1"/>
                        </a:solidFill>
                        <a:effectLst/>
                        <a:latin typeface="+mn-lt"/>
                      </a:endParaRPr>
                    </a:p>
                  </a:txBody>
                  <a:tcPr marL="9525" marR="9525" marT="9525" marB="0" anchor="ctr"/>
                </a:tc>
              </a:tr>
            </a:tbl>
          </a:graphicData>
        </a:graphic>
      </p:graphicFrame>
      <p:sp>
        <p:nvSpPr>
          <p:cNvPr id="2" name="TextBox 1"/>
          <p:cNvSpPr txBox="1"/>
          <p:nvPr/>
        </p:nvSpPr>
        <p:spPr>
          <a:xfrm>
            <a:off x="0" y="1304238"/>
            <a:ext cx="1024255" cy="369332"/>
          </a:xfrm>
          <a:prstGeom prst="rect">
            <a:avLst/>
          </a:prstGeom>
          <a:noFill/>
        </p:spPr>
        <p:txBody>
          <a:bodyPr wrap="none" rtlCol="0">
            <a:spAutoFit/>
          </a:bodyPr>
          <a:lstStyle/>
          <a:p>
            <a:r>
              <a:rPr lang="en-US" dirty="0" smtClean="0"/>
              <a:t>Table 5.2</a:t>
            </a:r>
            <a:endParaRPr lang="en-US" dirty="0"/>
          </a:p>
        </p:txBody>
      </p:sp>
    </p:spTree>
    <p:extLst>
      <p:ext uri="{BB962C8B-B14F-4D97-AF65-F5344CB8AC3E}">
        <p14:creationId xmlns:p14="http://schemas.microsoft.com/office/powerpoint/2010/main" val="1335194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200829"/>
              </p:ext>
            </p:extLst>
          </p:nvPr>
        </p:nvGraphicFramePr>
        <p:xfrm>
          <a:off x="5026606" y="2098867"/>
          <a:ext cx="2094230" cy="2379093"/>
        </p:xfrm>
        <a:graphic>
          <a:graphicData uri="http://schemas.openxmlformats.org/drawingml/2006/table">
            <a:tbl>
              <a:tblPr firstCol="1" bandRow="1">
                <a:effectLst/>
                <a:tableStyleId>{D113A9D2-9D6B-4929-AA2D-F23B5EE8CBE7}</a:tableStyleId>
              </a:tblPr>
              <a:tblGrid>
                <a:gridCol w="1028700"/>
                <a:gridCol w="532765"/>
                <a:gridCol w="532765"/>
              </a:tblGrid>
              <a:tr h="375285">
                <a:tc>
                  <a:txBody>
                    <a:bodyPr/>
                    <a:lstStyle/>
                    <a:p>
                      <a:pPr algn="l">
                        <a:lnSpc>
                          <a:spcPct val="200000"/>
                        </a:lnSpc>
                        <a:spcAft>
                          <a:spcPts val="0"/>
                        </a:spcAft>
                      </a:pPr>
                      <a:r>
                        <a:rPr lang="en-GB" sz="1200">
                          <a:solidFill>
                            <a:schemeClr val="tx1"/>
                          </a:solidFill>
                          <a:effectLst/>
                        </a:rPr>
                        <a:t>Security</a:t>
                      </a:r>
                      <a:endParaRPr lang="en-US" sz="1200">
                        <a:solidFill>
                          <a:schemeClr val="tx1"/>
                        </a:solidFill>
                        <a:effectLst/>
                        <a:latin typeface="Times New Roman" charset="0"/>
                        <a:ea typeface="Times New Roman" charset="0"/>
                      </a:endParaRPr>
                    </a:p>
                  </a:txBody>
                  <a:tcPr marL="68580" marR="68580" marT="0" marB="0" anchor="ctr"/>
                </a:tc>
                <a:tc>
                  <a:txBody>
                    <a:bodyPr/>
                    <a:lstStyle/>
                    <a:p>
                      <a:pPr algn="l">
                        <a:lnSpc>
                          <a:spcPct val="200000"/>
                        </a:lnSpc>
                        <a:spcAft>
                          <a:spcPts val="0"/>
                        </a:spcAft>
                      </a:pPr>
                      <a:r>
                        <a:rPr lang="en-GB" sz="1200">
                          <a:solidFill>
                            <a:schemeClr val="tx1"/>
                          </a:solidFill>
                          <a:effectLst/>
                        </a:rPr>
                        <a:t>A</a:t>
                      </a:r>
                      <a:endParaRPr lang="en-US" sz="1200">
                        <a:solidFill>
                          <a:schemeClr val="tx1"/>
                        </a:solidFill>
                        <a:effectLst/>
                        <a:latin typeface="Times New Roman" charset="0"/>
                        <a:ea typeface="Times New Roman" charset="0"/>
                      </a:endParaRPr>
                    </a:p>
                  </a:txBody>
                  <a:tcPr marL="68580" marR="68580" marT="0" marB="0" anchor="ctr"/>
                </a:tc>
                <a:tc>
                  <a:txBody>
                    <a:bodyPr/>
                    <a:lstStyle/>
                    <a:p>
                      <a:pPr algn="l">
                        <a:lnSpc>
                          <a:spcPct val="200000"/>
                        </a:lnSpc>
                        <a:spcAft>
                          <a:spcPts val="0"/>
                        </a:spcAft>
                      </a:pPr>
                      <a:r>
                        <a:rPr lang="en-GB" sz="1200" dirty="0">
                          <a:solidFill>
                            <a:schemeClr val="tx1"/>
                          </a:solidFill>
                          <a:effectLst/>
                        </a:rPr>
                        <a:t>6</a:t>
                      </a:r>
                      <a:endParaRPr lang="en-US" sz="1200" dirty="0">
                        <a:solidFill>
                          <a:schemeClr val="tx1"/>
                        </a:solidFill>
                        <a:effectLst/>
                        <a:latin typeface="Times New Roman" charset="0"/>
                        <a:ea typeface="Times New Roman" charset="0"/>
                      </a:endParaRPr>
                    </a:p>
                  </a:txBody>
                  <a:tcPr marL="68580" marR="68580" marT="0" marB="0" anchor="ctr"/>
                </a:tc>
              </a:tr>
              <a:tr h="241935">
                <a:tc rowSpan="2">
                  <a:txBody>
                    <a:bodyPr/>
                    <a:lstStyle/>
                    <a:p>
                      <a:pPr algn="l">
                        <a:lnSpc>
                          <a:spcPct val="200000"/>
                        </a:lnSpc>
                        <a:spcAft>
                          <a:spcPts val="0"/>
                        </a:spcAft>
                      </a:pPr>
                      <a:r>
                        <a:rPr lang="en-GB" sz="1200">
                          <a:solidFill>
                            <a:schemeClr val="tx1"/>
                          </a:solidFill>
                          <a:effectLst/>
                        </a:rPr>
                        <a:t>Latent Threat</a:t>
                      </a:r>
                      <a:endParaRPr lang="en-US" sz="1200">
                        <a:solidFill>
                          <a:schemeClr val="tx1"/>
                        </a:solidFill>
                        <a:effectLst/>
                        <a:latin typeface="Times New Roman" charset="0"/>
                        <a:ea typeface="Times New Roman" charset="0"/>
                      </a:endParaRPr>
                    </a:p>
                  </a:txBody>
                  <a:tcPr marL="68580" marR="68580" marT="0" marB="0" anchor="ctr"/>
                </a:tc>
                <a:tc>
                  <a:txBody>
                    <a:bodyPr/>
                    <a:lstStyle/>
                    <a:p>
                      <a:pPr algn="l">
                        <a:lnSpc>
                          <a:spcPct val="200000"/>
                        </a:lnSpc>
                        <a:spcAft>
                          <a:spcPts val="0"/>
                        </a:spcAft>
                      </a:pPr>
                      <a:r>
                        <a:rPr lang="en-GB" sz="1200">
                          <a:solidFill>
                            <a:schemeClr val="tx1"/>
                          </a:solidFill>
                          <a:effectLst/>
                        </a:rPr>
                        <a:t>B1</a:t>
                      </a:r>
                      <a:endParaRPr lang="en-US" sz="1200">
                        <a:solidFill>
                          <a:schemeClr val="tx1"/>
                        </a:solidFill>
                        <a:effectLst/>
                        <a:latin typeface="Times New Roman" charset="0"/>
                        <a:ea typeface="Times New Roman" charset="0"/>
                      </a:endParaRPr>
                    </a:p>
                  </a:txBody>
                  <a:tcPr marL="68580" marR="68580" marT="0" marB="0" anchor="ctr"/>
                </a:tc>
                <a:tc>
                  <a:txBody>
                    <a:bodyPr/>
                    <a:lstStyle/>
                    <a:p>
                      <a:pPr algn="l">
                        <a:lnSpc>
                          <a:spcPct val="200000"/>
                        </a:lnSpc>
                        <a:spcAft>
                          <a:spcPts val="0"/>
                        </a:spcAft>
                      </a:pPr>
                      <a:r>
                        <a:rPr lang="en-GB" sz="1200" dirty="0">
                          <a:solidFill>
                            <a:schemeClr val="tx1"/>
                          </a:solidFill>
                          <a:effectLst/>
                        </a:rPr>
                        <a:t>5</a:t>
                      </a:r>
                      <a:endParaRPr lang="en-US" sz="1200" dirty="0">
                        <a:solidFill>
                          <a:schemeClr val="tx1"/>
                        </a:solidFill>
                        <a:effectLst/>
                        <a:latin typeface="Times New Roman" charset="0"/>
                        <a:ea typeface="Times New Roman" charset="0"/>
                      </a:endParaRPr>
                    </a:p>
                  </a:txBody>
                  <a:tcPr marL="68580" marR="68580" marT="0" marB="0" anchor="ctr"/>
                </a:tc>
              </a:tr>
              <a:tr h="250825">
                <a:tc vMerge="1">
                  <a:txBody>
                    <a:bodyPr/>
                    <a:lstStyle/>
                    <a:p>
                      <a:endParaRPr lang="en-US"/>
                    </a:p>
                  </a:txBody>
                  <a:tcPr/>
                </a:tc>
                <a:tc>
                  <a:txBody>
                    <a:bodyPr/>
                    <a:lstStyle/>
                    <a:p>
                      <a:pPr algn="l">
                        <a:lnSpc>
                          <a:spcPct val="200000"/>
                        </a:lnSpc>
                        <a:spcAft>
                          <a:spcPts val="0"/>
                        </a:spcAft>
                      </a:pPr>
                      <a:r>
                        <a:rPr lang="en-GB" sz="1200">
                          <a:solidFill>
                            <a:schemeClr val="tx1"/>
                          </a:solidFill>
                          <a:effectLst/>
                        </a:rPr>
                        <a:t>B2</a:t>
                      </a:r>
                      <a:endParaRPr lang="en-US" sz="1200">
                        <a:solidFill>
                          <a:schemeClr val="tx1"/>
                        </a:solidFill>
                        <a:effectLst/>
                        <a:latin typeface="Times New Roman" charset="0"/>
                        <a:ea typeface="Times New Roman" charset="0"/>
                      </a:endParaRPr>
                    </a:p>
                  </a:txBody>
                  <a:tcPr marL="68580" marR="68580" marT="0" marB="0" anchor="ctr"/>
                </a:tc>
                <a:tc>
                  <a:txBody>
                    <a:bodyPr/>
                    <a:lstStyle/>
                    <a:p>
                      <a:pPr algn="l">
                        <a:lnSpc>
                          <a:spcPct val="200000"/>
                        </a:lnSpc>
                        <a:spcAft>
                          <a:spcPts val="0"/>
                        </a:spcAft>
                      </a:pPr>
                      <a:r>
                        <a:rPr lang="en-GB" sz="1200" dirty="0">
                          <a:solidFill>
                            <a:schemeClr val="tx1"/>
                          </a:solidFill>
                          <a:effectLst/>
                        </a:rPr>
                        <a:t>4</a:t>
                      </a:r>
                      <a:endParaRPr lang="en-US" sz="1200" dirty="0">
                        <a:solidFill>
                          <a:schemeClr val="tx1"/>
                        </a:solidFill>
                        <a:effectLst/>
                        <a:latin typeface="Times New Roman" charset="0"/>
                        <a:ea typeface="Times New Roman" charset="0"/>
                      </a:endParaRPr>
                    </a:p>
                  </a:txBody>
                  <a:tcPr marL="68580" marR="68580" marT="0" marB="0" anchor="ctr"/>
                </a:tc>
              </a:tr>
              <a:tr h="0">
                <a:tc rowSpan="2">
                  <a:txBody>
                    <a:bodyPr/>
                    <a:lstStyle/>
                    <a:p>
                      <a:pPr algn="l">
                        <a:lnSpc>
                          <a:spcPct val="200000"/>
                        </a:lnSpc>
                        <a:spcAft>
                          <a:spcPts val="0"/>
                        </a:spcAft>
                      </a:pPr>
                      <a:r>
                        <a:rPr lang="en-GB" sz="1200">
                          <a:solidFill>
                            <a:schemeClr val="tx1"/>
                          </a:solidFill>
                          <a:effectLst/>
                        </a:rPr>
                        <a:t>Manifest Threat</a:t>
                      </a:r>
                      <a:endParaRPr lang="en-US" sz="1200">
                        <a:solidFill>
                          <a:schemeClr val="tx1"/>
                        </a:solidFill>
                        <a:effectLst/>
                        <a:latin typeface="Times New Roman" charset="0"/>
                        <a:ea typeface="Times New Roman" charset="0"/>
                      </a:endParaRPr>
                    </a:p>
                  </a:txBody>
                  <a:tcPr marL="68580" marR="68580" marT="0" marB="0" anchor="ctr"/>
                </a:tc>
                <a:tc>
                  <a:txBody>
                    <a:bodyPr/>
                    <a:lstStyle/>
                    <a:p>
                      <a:pPr algn="l">
                        <a:lnSpc>
                          <a:spcPct val="200000"/>
                        </a:lnSpc>
                        <a:spcAft>
                          <a:spcPts val="0"/>
                        </a:spcAft>
                      </a:pPr>
                      <a:r>
                        <a:rPr lang="en-GB" sz="1200" dirty="0">
                          <a:solidFill>
                            <a:schemeClr val="tx1"/>
                          </a:solidFill>
                          <a:effectLst/>
                        </a:rPr>
                        <a:t>C1</a:t>
                      </a:r>
                      <a:endParaRPr lang="en-US" sz="1200" dirty="0">
                        <a:solidFill>
                          <a:schemeClr val="tx1"/>
                        </a:solidFill>
                        <a:effectLst/>
                        <a:latin typeface="Times New Roman" charset="0"/>
                        <a:ea typeface="Times New Roman" charset="0"/>
                      </a:endParaRPr>
                    </a:p>
                  </a:txBody>
                  <a:tcPr marL="68580" marR="68580" marT="0" marB="0" anchor="ctr"/>
                </a:tc>
                <a:tc>
                  <a:txBody>
                    <a:bodyPr/>
                    <a:lstStyle/>
                    <a:p>
                      <a:pPr algn="l">
                        <a:lnSpc>
                          <a:spcPct val="200000"/>
                        </a:lnSpc>
                        <a:spcAft>
                          <a:spcPts val="0"/>
                        </a:spcAft>
                      </a:pPr>
                      <a:r>
                        <a:rPr lang="en-GB" sz="1200" dirty="0">
                          <a:solidFill>
                            <a:schemeClr val="tx1"/>
                          </a:solidFill>
                          <a:effectLst/>
                        </a:rPr>
                        <a:t>3</a:t>
                      </a:r>
                      <a:endParaRPr lang="en-US" sz="1200" dirty="0">
                        <a:solidFill>
                          <a:schemeClr val="tx1"/>
                        </a:solidFill>
                        <a:effectLst/>
                        <a:latin typeface="Times New Roman" charset="0"/>
                        <a:ea typeface="Times New Roman" charset="0"/>
                      </a:endParaRPr>
                    </a:p>
                  </a:txBody>
                  <a:tcPr marL="68580" marR="68580" marT="0" marB="0" anchor="ctr"/>
                </a:tc>
              </a:tr>
              <a:tr h="313055">
                <a:tc vMerge="1">
                  <a:txBody>
                    <a:bodyPr/>
                    <a:lstStyle/>
                    <a:p>
                      <a:endParaRPr lang="en-US"/>
                    </a:p>
                  </a:txBody>
                  <a:tcPr/>
                </a:tc>
                <a:tc>
                  <a:txBody>
                    <a:bodyPr/>
                    <a:lstStyle/>
                    <a:p>
                      <a:pPr algn="l">
                        <a:lnSpc>
                          <a:spcPct val="200000"/>
                        </a:lnSpc>
                        <a:spcAft>
                          <a:spcPts val="0"/>
                        </a:spcAft>
                      </a:pPr>
                      <a:r>
                        <a:rPr lang="en-GB" sz="1200">
                          <a:solidFill>
                            <a:schemeClr val="tx1"/>
                          </a:solidFill>
                          <a:effectLst/>
                        </a:rPr>
                        <a:t>C2</a:t>
                      </a:r>
                      <a:endParaRPr lang="en-US" sz="1200">
                        <a:solidFill>
                          <a:schemeClr val="tx1"/>
                        </a:solidFill>
                        <a:effectLst/>
                        <a:latin typeface="Times New Roman" charset="0"/>
                        <a:ea typeface="Times New Roman" charset="0"/>
                      </a:endParaRPr>
                    </a:p>
                  </a:txBody>
                  <a:tcPr marL="68580" marR="68580" marT="0" marB="0" anchor="ctr"/>
                </a:tc>
                <a:tc>
                  <a:txBody>
                    <a:bodyPr/>
                    <a:lstStyle/>
                    <a:p>
                      <a:pPr algn="l">
                        <a:lnSpc>
                          <a:spcPct val="200000"/>
                        </a:lnSpc>
                        <a:spcAft>
                          <a:spcPts val="0"/>
                        </a:spcAft>
                      </a:pPr>
                      <a:r>
                        <a:rPr lang="en-GB" sz="1200" dirty="0">
                          <a:solidFill>
                            <a:schemeClr val="tx1"/>
                          </a:solidFill>
                          <a:effectLst/>
                        </a:rPr>
                        <a:t>2</a:t>
                      </a:r>
                      <a:endParaRPr lang="en-US" sz="1200" dirty="0">
                        <a:solidFill>
                          <a:schemeClr val="tx1"/>
                        </a:solidFill>
                        <a:effectLst/>
                        <a:latin typeface="Times New Roman" charset="0"/>
                        <a:ea typeface="Times New Roman" charset="0"/>
                      </a:endParaRPr>
                    </a:p>
                  </a:txBody>
                  <a:tcPr marL="68580" marR="68580" marT="0" marB="0" anchor="ctr"/>
                </a:tc>
              </a:tr>
              <a:tr h="267970">
                <a:tc rowSpan="2">
                  <a:txBody>
                    <a:bodyPr/>
                    <a:lstStyle/>
                    <a:p>
                      <a:pPr algn="l">
                        <a:lnSpc>
                          <a:spcPct val="200000"/>
                        </a:lnSpc>
                        <a:spcAft>
                          <a:spcPts val="0"/>
                        </a:spcAft>
                      </a:pPr>
                      <a:r>
                        <a:rPr lang="en-GB" sz="1200">
                          <a:solidFill>
                            <a:schemeClr val="tx1"/>
                          </a:solidFill>
                          <a:effectLst/>
                        </a:rPr>
                        <a:t>Acute Threat</a:t>
                      </a:r>
                      <a:endParaRPr lang="en-US" sz="1200">
                        <a:solidFill>
                          <a:schemeClr val="tx1"/>
                        </a:solidFill>
                        <a:effectLst/>
                        <a:latin typeface="Times New Roman" charset="0"/>
                        <a:ea typeface="Times New Roman" charset="0"/>
                      </a:endParaRPr>
                    </a:p>
                  </a:txBody>
                  <a:tcPr marL="68580" marR="68580" marT="0" marB="0" anchor="ctr"/>
                </a:tc>
                <a:tc>
                  <a:txBody>
                    <a:bodyPr/>
                    <a:lstStyle/>
                    <a:p>
                      <a:pPr algn="l">
                        <a:lnSpc>
                          <a:spcPct val="200000"/>
                        </a:lnSpc>
                        <a:spcAft>
                          <a:spcPts val="0"/>
                        </a:spcAft>
                      </a:pPr>
                      <a:r>
                        <a:rPr lang="en-GB" sz="1200">
                          <a:solidFill>
                            <a:schemeClr val="tx1"/>
                          </a:solidFill>
                          <a:effectLst/>
                        </a:rPr>
                        <a:t>D1</a:t>
                      </a:r>
                      <a:endParaRPr lang="en-US" sz="1200">
                        <a:solidFill>
                          <a:schemeClr val="tx1"/>
                        </a:solidFill>
                        <a:effectLst/>
                        <a:latin typeface="Times New Roman" charset="0"/>
                        <a:ea typeface="Times New Roman" charset="0"/>
                      </a:endParaRPr>
                    </a:p>
                  </a:txBody>
                  <a:tcPr marL="68580" marR="68580" marT="0" marB="0" anchor="ctr"/>
                </a:tc>
                <a:tc>
                  <a:txBody>
                    <a:bodyPr/>
                    <a:lstStyle/>
                    <a:p>
                      <a:pPr algn="l">
                        <a:lnSpc>
                          <a:spcPct val="200000"/>
                        </a:lnSpc>
                        <a:spcAft>
                          <a:spcPts val="0"/>
                        </a:spcAft>
                      </a:pPr>
                      <a:r>
                        <a:rPr lang="en-GB" sz="1200" dirty="0">
                          <a:solidFill>
                            <a:schemeClr val="tx1"/>
                          </a:solidFill>
                          <a:effectLst/>
                        </a:rPr>
                        <a:t>1</a:t>
                      </a:r>
                      <a:endParaRPr lang="en-US" sz="1200" dirty="0">
                        <a:solidFill>
                          <a:schemeClr val="tx1"/>
                        </a:solidFill>
                        <a:effectLst/>
                        <a:latin typeface="Times New Roman" charset="0"/>
                        <a:ea typeface="Times New Roman" charset="0"/>
                      </a:endParaRPr>
                    </a:p>
                  </a:txBody>
                  <a:tcPr marL="68580" marR="68580" marT="0" marB="0" anchor="ctr"/>
                </a:tc>
              </a:tr>
              <a:tr h="383540">
                <a:tc vMerge="1">
                  <a:txBody>
                    <a:bodyPr/>
                    <a:lstStyle/>
                    <a:p>
                      <a:endParaRPr lang="en-US"/>
                    </a:p>
                  </a:txBody>
                  <a:tcPr/>
                </a:tc>
                <a:tc>
                  <a:txBody>
                    <a:bodyPr/>
                    <a:lstStyle/>
                    <a:p>
                      <a:pPr algn="l">
                        <a:lnSpc>
                          <a:spcPct val="200000"/>
                        </a:lnSpc>
                        <a:spcAft>
                          <a:spcPts val="0"/>
                        </a:spcAft>
                      </a:pPr>
                      <a:r>
                        <a:rPr lang="en-GB" sz="1200">
                          <a:solidFill>
                            <a:schemeClr val="tx1"/>
                          </a:solidFill>
                          <a:effectLst/>
                        </a:rPr>
                        <a:t>D2</a:t>
                      </a:r>
                      <a:endParaRPr lang="en-US" sz="1200">
                        <a:solidFill>
                          <a:schemeClr val="tx1"/>
                        </a:solidFill>
                        <a:effectLst/>
                        <a:latin typeface="Times New Roman" charset="0"/>
                        <a:ea typeface="Times New Roman" charset="0"/>
                      </a:endParaRPr>
                    </a:p>
                  </a:txBody>
                  <a:tcPr marL="68580" marR="68580" marT="0" marB="0" anchor="ctr"/>
                </a:tc>
                <a:tc>
                  <a:txBody>
                    <a:bodyPr/>
                    <a:lstStyle/>
                    <a:p>
                      <a:pPr algn="l">
                        <a:lnSpc>
                          <a:spcPct val="200000"/>
                        </a:lnSpc>
                        <a:spcAft>
                          <a:spcPts val="0"/>
                        </a:spcAft>
                      </a:pPr>
                      <a:r>
                        <a:rPr lang="en-GB" sz="1200" dirty="0">
                          <a:solidFill>
                            <a:schemeClr val="tx1"/>
                          </a:solidFill>
                          <a:effectLst/>
                        </a:rPr>
                        <a:t>0</a:t>
                      </a:r>
                      <a:endParaRPr lang="en-US" sz="1200" dirty="0">
                        <a:solidFill>
                          <a:schemeClr val="tx1"/>
                        </a:solidFill>
                        <a:effectLst/>
                        <a:latin typeface="Times New Roman" charset="0"/>
                        <a:ea typeface="Times New Roman" charset="0"/>
                      </a:endParaRPr>
                    </a:p>
                  </a:txBody>
                  <a:tcPr marL="68580" marR="68580" marT="0" marB="0" anchor="ctr"/>
                </a:tc>
              </a:tr>
            </a:tbl>
          </a:graphicData>
        </a:graphic>
      </p:graphicFrame>
      <p:sp>
        <p:nvSpPr>
          <p:cNvPr id="6" name="TextBox 5"/>
          <p:cNvSpPr txBox="1"/>
          <p:nvPr/>
        </p:nvSpPr>
        <p:spPr>
          <a:xfrm>
            <a:off x="0" y="2098867"/>
            <a:ext cx="1024255" cy="923330"/>
          </a:xfrm>
          <a:prstGeom prst="rect">
            <a:avLst/>
          </a:prstGeom>
          <a:noFill/>
        </p:spPr>
        <p:txBody>
          <a:bodyPr wrap="none" rtlCol="0">
            <a:spAutoFit/>
          </a:bodyPr>
          <a:lstStyle/>
          <a:p>
            <a:r>
              <a:rPr lang="en-US" dirty="0" smtClean="0"/>
              <a:t>Table 5.3</a:t>
            </a:r>
          </a:p>
          <a:p>
            <a:endParaRPr lang="en-US" dirty="0" smtClean="0"/>
          </a:p>
          <a:p>
            <a:endParaRPr lang="en-US" dirty="0"/>
          </a:p>
        </p:txBody>
      </p:sp>
    </p:spTree>
    <p:extLst>
      <p:ext uri="{BB962C8B-B14F-4D97-AF65-F5344CB8AC3E}">
        <p14:creationId xmlns:p14="http://schemas.microsoft.com/office/powerpoint/2010/main" val="1576417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55374"/>
            <a:ext cx="1024255" cy="646331"/>
          </a:xfrm>
          <a:prstGeom prst="rect">
            <a:avLst/>
          </a:prstGeom>
          <a:noFill/>
        </p:spPr>
        <p:txBody>
          <a:bodyPr wrap="none" rtlCol="0">
            <a:spAutoFit/>
          </a:bodyPr>
          <a:lstStyle/>
          <a:p>
            <a:r>
              <a:rPr lang="en-US" dirty="0" smtClean="0"/>
              <a:t>Table 5.4</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40728034"/>
              </p:ext>
            </p:extLst>
          </p:nvPr>
        </p:nvGraphicFramePr>
        <p:xfrm>
          <a:off x="4488815" y="2355374"/>
          <a:ext cx="3214370" cy="2561149"/>
        </p:xfrm>
        <a:graphic>
          <a:graphicData uri="http://schemas.openxmlformats.org/drawingml/2006/table">
            <a:tbl>
              <a:tblPr firstRow="1" firstCol="1" bandRow="1">
                <a:tableStyleId>{793D81CF-94F2-401A-BA57-92F5A7B2D0C5}</a:tableStyleId>
              </a:tblPr>
              <a:tblGrid>
                <a:gridCol w="1001395"/>
                <a:gridCol w="1127125"/>
                <a:gridCol w="1085850"/>
              </a:tblGrid>
              <a:tr h="50165">
                <a:tc>
                  <a:txBody>
                    <a:bodyPr/>
                    <a:lstStyle/>
                    <a:p>
                      <a:pPr algn="just">
                        <a:lnSpc>
                          <a:spcPct val="200000"/>
                        </a:lnSpc>
                        <a:spcAft>
                          <a:spcPts val="0"/>
                        </a:spcAft>
                      </a:pPr>
                      <a:r>
                        <a:rPr lang="en-GB" sz="1200" dirty="0">
                          <a:effectLst/>
                        </a:rPr>
                        <a:t>Context Dimension</a:t>
                      </a:r>
                      <a:endParaRPr lang="en-US" sz="1200" dirty="0">
                        <a:effectLst/>
                        <a:latin typeface="Times New Roman" charset="0"/>
                        <a:ea typeface="Times New Roman" charset="0"/>
                      </a:endParaRPr>
                    </a:p>
                  </a:txBody>
                  <a:tcPr marL="68580" marR="68580" marT="0" marB="0" anchor="ctr"/>
                </a:tc>
                <a:tc>
                  <a:txBody>
                    <a:bodyPr/>
                    <a:lstStyle/>
                    <a:p>
                      <a:pPr algn="just">
                        <a:lnSpc>
                          <a:spcPct val="200000"/>
                        </a:lnSpc>
                        <a:spcAft>
                          <a:spcPts val="0"/>
                        </a:spcAft>
                      </a:pPr>
                      <a:r>
                        <a:rPr lang="en-GB" sz="1200">
                          <a:effectLst/>
                        </a:rPr>
                        <a:t>Post-Incident (Lower Limit)</a:t>
                      </a:r>
                      <a:endParaRPr lang="en-US" sz="1200">
                        <a:effectLst/>
                        <a:latin typeface="Times New Roman" charset="0"/>
                        <a:ea typeface="Times New Roman" charset="0"/>
                      </a:endParaRPr>
                    </a:p>
                  </a:txBody>
                  <a:tcPr marL="68580" marR="68580" marT="0" marB="0" anchor="ctr"/>
                </a:tc>
                <a:tc>
                  <a:txBody>
                    <a:bodyPr/>
                    <a:lstStyle/>
                    <a:p>
                      <a:pPr algn="just">
                        <a:lnSpc>
                          <a:spcPct val="200000"/>
                        </a:lnSpc>
                        <a:spcAft>
                          <a:spcPts val="0"/>
                        </a:spcAft>
                      </a:pPr>
                      <a:r>
                        <a:rPr lang="en-GB" sz="1200">
                          <a:effectLst/>
                        </a:rPr>
                        <a:t>Post-Incident (Upper Limit)</a:t>
                      </a:r>
                      <a:endParaRPr lang="en-US" sz="1200">
                        <a:effectLst/>
                        <a:latin typeface="Times New Roman" charset="0"/>
                        <a:ea typeface="Times New Roman" charset="0"/>
                      </a:endParaRPr>
                    </a:p>
                  </a:txBody>
                  <a:tcPr marL="68580" marR="68580" marT="0" marB="0" anchor="ctr"/>
                </a:tc>
              </a:tr>
              <a:tr h="38100">
                <a:tc>
                  <a:txBody>
                    <a:bodyPr/>
                    <a:lstStyle/>
                    <a:p>
                      <a:pPr algn="just">
                        <a:lnSpc>
                          <a:spcPct val="200000"/>
                        </a:lnSpc>
                        <a:spcAft>
                          <a:spcPts val="0"/>
                        </a:spcAft>
                      </a:pPr>
                      <a:r>
                        <a:rPr lang="en-GB" sz="1200">
                          <a:effectLst/>
                        </a:rPr>
                        <a:t>Environment</a:t>
                      </a:r>
                      <a:endParaRPr lang="en-US" sz="1200">
                        <a:effectLst/>
                        <a:latin typeface="Times New Roman" charset="0"/>
                        <a:ea typeface="Times New Roman" charset="0"/>
                      </a:endParaRPr>
                    </a:p>
                  </a:txBody>
                  <a:tcPr marL="68580" marR="68580" marT="0" marB="0" anchor="ctr"/>
                </a:tc>
                <a:tc>
                  <a:txBody>
                    <a:bodyPr/>
                    <a:lstStyle/>
                    <a:p>
                      <a:pPr algn="just">
                        <a:lnSpc>
                          <a:spcPct val="200000"/>
                        </a:lnSpc>
                        <a:spcAft>
                          <a:spcPts val="0"/>
                        </a:spcAft>
                      </a:pPr>
                      <a:r>
                        <a:rPr lang="en-GB" sz="1200">
                          <a:effectLst/>
                        </a:rPr>
                        <a:t>4</a:t>
                      </a:r>
                      <a:endParaRPr lang="en-US" sz="1200">
                        <a:effectLst/>
                        <a:latin typeface="Times New Roman" charset="0"/>
                        <a:ea typeface="Times New Roman" charset="0"/>
                      </a:endParaRPr>
                    </a:p>
                  </a:txBody>
                  <a:tcPr marL="68580" marR="68580" marT="0" marB="0" anchor="ctr"/>
                </a:tc>
                <a:tc>
                  <a:txBody>
                    <a:bodyPr/>
                    <a:lstStyle/>
                    <a:p>
                      <a:pPr algn="just">
                        <a:lnSpc>
                          <a:spcPct val="200000"/>
                        </a:lnSpc>
                        <a:spcAft>
                          <a:spcPts val="0"/>
                        </a:spcAft>
                      </a:pPr>
                      <a:r>
                        <a:rPr lang="en-GB" sz="1200">
                          <a:effectLst/>
                        </a:rPr>
                        <a:t>5</a:t>
                      </a:r>
                      <a:endParaRPr lang="en-US" sz="1200">
                        <a:effectLst/>
                        <a:latin typeface="Times New Roman" charset="0"/>
                        <a:ea typeface="Times New Roman" charset="0"/>
                      </a:endParaRPr>
                    </a:p>
                  </a:txBody>
                  <a:tcPr marL="68580" marR="68580" marT="0" marB="0" anchor="ctr"/>
                </a:tc>
              </a:tr>
              <a:tr h="38100">
                <a:tc>
                  <a:txBody>
                    <a:bodyPr/>
                    <a:lstStyle/>
                    <a:p>
                      <a:pPr algn="just">
                        <a:lnSpc>
                          <a:spcPct val="200000"/>
                        </a:lnSpc>
                        <a:spcAft>
                          <a:spcPts val="0"/>
                        </a:spcAft>
                      </a:pPr>
                      <a:r>
                        <a:rPr lang="en-GB" sz="1200">
                          <a:effectLst/>
                        </a:rPr>
                        <a:t>Health </a:t>
                      </a:r>
                      <a:endParaRPr lang="en-US" sz="1200">
                        <a:effectLst/>
                        <a:latin typeface="Times New Roman" charset="0"/>
                        <a:ea typeface="Times New Roman" charset="0"/>
                      </a:endParaRPr>
                    </a:p>
                  </a:txBody>
                  <a:tcPr marL="68580" marR="68580" marT="0" marB="0" anchor="ctr"/>
                </a:tc>
                <a:tc>
                  <a:txBody>
                    <a:bodyPr/>
                    <a:lstStyle/>
                    <a:p>
                      <a:pPr algn="just">
                        <a:lnSpc>
                          <a:spcPct val="200000"/>
                        </a:lnSpc>
                        <a:spcAft>
                          <a:spcPts val="0"/>
                        </a:spcAft>
                      </a:pPr>
                      <a:r>
                        <a:rPr lang="en-GB" sz="1200">
                          <a:effectLst/>
                        </a:rPr>
                        <a:t>1</a:t>
                      </a:r>
                      <a:endParaRPr lang="en-US" sz="1200">
                        <a:effectLst/>
                        <a:latin typeface="Times New Roman" charset="0"/>
                        <a:ea typeface="Times New Roman" charset="0"/>
                      </a:endParaRPr>
                    </a:p>
                  </a:txBody>
                  <a:tcPr marL="68580" marR="68580" marT="0" marB="0" anchor="ctr"/>
                </a:tc>
                <a:tc>
                  <a:txBody>
                    <a:bodyPr/>
                    <a:lstStyle/>
                    <a:p>
                      <a:pPr algn="just">
                        <a:lnSpc>
                          <a:spcPct val="200000"/>
                        </a:lnSpc>
                        <a:spcAft>
                          <a:spcPts val="0"/>
                        </a:spcAft>
                      </a:pPr>
                      <a:r>
                        <a:rPr lang="en-GB" sz="1200">
                          <a:effectLst/>
                        </a:rPr>
                        <a:t>2</a:t>
                      </a:r>
                      <a:endParaRPr lang="en-US" sz="1200">
                        <a:effectLst/>
                        <a:latin typeface="Times New Roman" charset="0"/>
                        <a:ea typeface="Times New Roman" charset="0"/>
                      </a:endParaRPr>
                    </a:p>
                  </a:txBody>
                  <a:tcPr marL="68580" marR="68580" marT="0" marB="0" anchor="ctr"/>
                </a:tc>
              </a:tr>
              <a:tr h="38100">
                <a:tc>
                  <a:txBody>
                    <a:bodyPr/>
                    <a:lstStyle/>
                    <a:p>
                      <a:pPr algn="just">
                        <a:lnSpc>
                          <a:spcPct val="200000"/>
                        </a:lnSpc>
                        <a:spcAft>
                          <a:spcPts val="0"/>
                        </a:spcAft>
                      </a:pPr>
                      <a:r>
                        <a:rPr lang="en-GB" sz="1200">
                          <a:effectLst/>
                        </a:rPr>
                        <a:t>Political</a:t>
                      </a:r>
                      <a:endParaRPr lang="en-US" sz="1200">
                        <a:effectLst/>
                        <a:latin typeface="Times New Roman" charset="0"/>
                        <a:ea typeface="Times New Roman" charset="0"/>
                      </a:endParaRPr>
                    </a:p>
                  </a:txBody>
                  <a:tcPr marL="68580" marR="68580" marT="0" marB="0" anchor="ctr"/>
                </a:tc>
                <a:tc>
                  <a:txBody>
                    <a:bodyPr/>
                    <a:lstStyle/>
                    <a:p>
                      <a:pPr algn="just">
                        <a:lnSpc>
                          <a:spcPct val="200000"/>
                        </a:lnSpc>
                        <a:spcAft>
                          <a:spcPts val="0"/>
                        </a:spcAft>
                      </a:pPr>
                      <a:r>
                        <a:rPr lang="en-GB" sz="1200">
                          <a:effectLst/>
                        </a:rPr>
                        <a:t>2</a:t>
                      </a:r>
                      <a:endParaRPr lang="en-US" sz="1200">
                        <a:effectLst/>
                        <a:latin typeface="Times New Roman" charset="0"/>
                        <a:ea typeface="Times New Roman" charset="0"/>
                      </a:endParaRPr>
                    </a:p>
                  </a:txBody>
                  <a:tcPr marL="68580" marR="68580" marT="0" marB="0" anchor="ctr"/>
                </a:tc>
                <a:tc>
                  <a:txBody>
                    <a:bodyPr/>
                    <a:lstStyle/>
                    <a:p>
                      <a:pPr algn="just">
                        <a:lnSpc>
                          <a:spcPct val="200000"/>
                        </a:lnSpc>
                        <a:spcAft>
                          <a:spcPts val="0"/>
                        </a:spcAft>
                      </a:pPr>
                      <a:r>
                        <a:rPr lang="en-GB" sz="1200">
                          <a:effectLst/>
                        </a:rPr>
                        <a:t>4</a:t>
                      </a:r>
                      <a:endParaRPr lang="en-US" sz="1200">
                        <a:effectLst/>
                        <a:latin typeface="Times New Roman" charset="0"/>
                        <a:ea typeface="Times New Roman" charset="0"/>
                      </a:endParaRPr>
                    </a:p>
                  </a:txBody>
                  <a:tcPr marL="68580" marR="68580" marT="0" marB="0" anchor="ctr"/>
                </a:tc>
              </a:tr>
              <a:tr h="38100">
                <a:tc>
                  <a:txBody>
                    <a:bodyPr/>
                    <a:lstStyle/>
                    <a:p>
                      <a:pPr algn="just">
                        <a:lnSpc>
                          <a:spcPct val="200000"/>
                        </a:lnSpc>
                        <a:spcAft>
                          <a:spcPts val="0"/>
                        </a:spcAft>
                      </a:pPr>
                      <a:r>
                        <a:rPr lang="en-GB" sz="1200">
                          <a:effectLst/>
                        </a:rPr>
                        <a:t>Economic</a:t>
                      </a:r>
                      <a:endParaRPr lang="en-US" sz="1200">
                        <a:effectLst/>
                        <a:latin typeface="Times New Roman" charset="0"/>
                        <a:ea typeface="Times New Roman" charset="0"/>
                      </a:endParaRPr>
                    </a:p>
                  </a:txBody>
                  <a:tcPr marL="68580" marR="68580" marT="0" marB="0" anchor="ctr"/>
                </a:tc>
                <a:tc>
                  <a:txBody>
                    <a:bodyPr/>
                    <a:lstStyle/>
                    <a:p>
                      <a:pPr algn="just">
                        <a:lnSpc>
                          <a:spcPct val="200000"/>
                        </a:lnSpc>
                        <a:spcAft>
                          <a:spcPts val="0"/>
                        </a:spcAft>
                      </a:pPr>
                      <a:r>
                        <a:rPr lang="en-GB" sz="1200">
                          <a:effectLst/>
                        </a:rPr>
                        <a:t>3</a:t>
                      </a:r>
                      <a:endParaRPr lang="en-US" sz="1200">
                        <a:effectLst/>
                        <a:latin typeface="Times New Roman" charset="0"/>
                        <a:ea typeface="Times New Roman" charset="0"/>
                      </a:endParaRPr>
                    </a:p>
                  </a:txBody>
                  <a:tcPr marL="68580" marR="68580" marT="0" marB="0" anchor="ctr"/>
                </a:tc>
                <a:tc>
                  <a:txBody>
                    <a:bodyPr/>
                    <a:lstStyle/>
                    <a:p>
                      <a:pPr algn="just">
                        <a:lnSpc>
                          <a:spcPct val="200000"/>
                        </a:lnSpc>
                        <a:spcAft>
                          <a:spcPts val="0"/>
                        </a:spcAft>
                      </a:pPr>
                      <a:r>
                        <a:rPr lang="en-GB" sz="1200">
                          <a:effectLst/>
                        </a:rPr>
                        <a:t>3</a:t>
                      </a:r>
                      <a:endParaRPr lang="en-US" sz="1200">
                        <a:effectLst/>
                        <a:latin typeface="Times New Roman" charset="0"/>
                        <a:ea typeface="Times New Roman" charset="0"/>
                      </a:endParaRPr>
                    </a:p>
                  </a:txBody>
                  <a:tcPr marL="68580" marR="68580" marT="0" marB="0" anchor="ctr"/>
                </a:tc>
              </a:tr>
              <a:tr h="78740">
                <a:tc>
                  <a:txBody>
                    <a:bodyPr/>
                    <a:lstStyle/>
                    <a:p>
                      <a:pPr algn="just">
                        <a:lnSpc>
                          <a:spcPct val="200000"/>
                        </a:lnSpc>
                        <a:spcAft>
                          <a:spcPts val="0"/>
                        </a:spcAft>
                      </a:pPr>
                      <a:r>
                        <a:rPr lang="en-GB" sz="1200">
                          <a:effectLst/>
                        </a:rPr>
                        <a:t>Soc.-Cultural</a:t>
                      </a:r>
                      <a:endParaRPr lang="en-US" sz="1200">
                        <a:effectLst/>
                        <a:latin typeface="Times New Roman" charset="0"/>
                        <a:ea typeface="Times New Roman" charset="0"/>
                      </a:endParaRPr>
                    </a:p>
                  </a:txBody>
                  <a:tcPr marL="68580" marR="68580" marT="0" marB="0" anchor="ctr"/>
                </a:tc>
                <a:tc>
                  <a:txBody>
                    <a:bodyPr/>
                    <a:lstStyle/>
                    <a:p>
                      <a:pPr algn="just">
                        <a:lnSpc>
                          <a:spcPct val="200000"/>
                        </a:lnSpc>
                        <a:spcAft>
                          <a:spcPts val="0"/>
                        </a:spcAft>
                      </a:pPr>
                      <a:r>
                        <a:rPr lang="en-GB" sz="1200">
                          <a:effectLst/>
                        </a:rPr>
                        <a:t>3</a:t>
                      </a:r>
                      <a:endParaRPr lang="en-US" sz="1200">
                        <a:effectLst/>
                        <a:latin typeface="Times New Roman" charset="0"/>
                        <a:ea typeface="Times New Roman" charset="0"/>
                      </a:endParaRPr>
                    </a:p>
                  </a:txBody>
                  <a:tcPr marL="68580" marR="68580" marT="0" marB="0" anchor="ctr"/>
                </a:tc>
                <a:tc>
                  <a:txBody>
                    <a:bodyPr/>
                    <a:lstStyle/>
                    <a:p>
                      <a:pPr algn="just">
                        <a:lnSpc>
                          <a:spcPct val="200000"/>
                        </a:lnSpc>
                        <a:spcAft>
                          <a:spcPts val="0"/>
                        </a:spcAft>
                      </a:pPr>
                      <a:r>
                        <a:rPr lang="en-GB" sz="1200" dirty="0">
                          <a:effectLst/>
                        </a:rPr>
                        <a:t>4</a:t>
                      </a:r>
                      <a:endParaRPr lang="en-US" sz="1200" dirty="0">
                        <a:effectLst/>
                        <a:latin typeface="Times New Roman" charset="0"/>
                        <a:ea typeface="Times New Roman" charset="0"/>
                      </a:endParaRPr>
                    </a:p>
                  </a:txBody>
                  <a:tcPr marL="68580" marR="68580" marT="0" marB="0" anchor="ctr"/>
                </a:tc>
              </a:tr>
              <a:tr h="84455">
                <a:tc>
                  <a:txBody>
                    <a:bodyPr/>
                    <a:lstStyle/>
                    <a:p>
                      <a:pPr algn="just">
                        <a:lnSpc>
                          <a:spcPct val="200000"/>
                        </a:lnSpc>
                        <a:spcAft>
                          <a:spcPts val="0"/>
                        </a:spcAft>
                      </a:pPr>
                      <a:r>
                        <a:rPr lang="en-GB" sz="1200">
                          <a:effectLst/>
                        </a:rPr>
                        <a:t>Food </a:t>
                      </a:r>
                      <a:endParaRPr lang="en-US" sz="1200">
                        <a:effectLst/>
                        <a:latin typeface="Times New Roman" charset="0"/>
                        <a:ea typeface="Times New Roman" charset="0"/>
                      </a:endParaRPr>
                    </a:p>
                  </a:txBody>
                  <a:tcPr marL="68580" marR="68580" marT="0" marB="0" anchor="ctr"/>
                </a:tc>
                <a:tc>
                  <a:txBody>
                    <a:bodyPr/>
                    <a:lstStyle/>
                    <a:p>
                      <a:pPr algn="just">
                        <a:lnSpc>
                          <a:spcPct val="200000"/>
                        </a:lnSpc>
                        <a:spcAft>
                          <a:spcPts val="0"/>
                        </a:spcAft>
                      </a:pPr>
                      <a:r>
                        <a:rPr lang="en-GB" sz="1200">
                          <a:effectLst/>
                        </a:rPr>
                        <a:t>1</a:t>
                      </a:r>
                      <a:endParaRPr lang="en-US" sz="1200">
                        <a:effectLst/>
                        <a:latin typeface="Times New Roman" charset="0"/>
                        <a:ea typeface="Times New Roman" charset="0"/>
                      </a:endParaRPr>
                    </a:p>
                  </a:txBody>
                  <a:tcPr marL="68580" marR="68580" marT="0" marB="0" anchor="ctr"/>
                </a:tc>
                <a:tc>
                  <a:txBody>
                    <a:bodyPr/>
                    <a:lstStyle/>
                    <a:p>
                      <a:pPr algn="just">
                        <a:lnSpc>
                          <a:spcPct val="200000"/>
                        </a:lnSpc>
                        <a:spcAft>
                          <a:spcPts val="0"/>
                        </a:spcAft>
                      </a:pPr>
                      <a:r>
                        <a:rPr lang="en-GB" sz="1200" dirty="0">
                          <a:effectLst/>
                        </a:rPr>
                        <a:t>2</a:t>
                      </a:r>
                      <a:endParaRPr lang="en-US" sz="1200" dirty="0">
                        <a:effectLst/>
                        <a:latin typeface="Times New Roman" charset="0"/>
                        <a:ea typeface="Times New Roman" charset="0"/>
                      </a:endParaRPr>
                    </a:p>
                  </a:txBody>
                  <a:tcPr marL="68580" marR="68580" marT="0" marB="0" anchor="ctr"/>
                </a:tc>
              </a:tr>
            </a:tbl>
          </a:graphicData>
        </a:graphic>
      </p:graphicFrame>
    </p:spTree>
    <p:extLst>
      <p:ext uri="{BB962C8B-B14F-4D97-AF65-F5344CB8AC3E}">
        <p14:creationId xmlns:p14="http://schemas.microsoft.com/office/powerpoint/2010/main" val="617185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95592151"/>
              </p:ext>
            </p:extLst>
          </p:nvPr>
        </p:nvGraphicFramePr>
        <p:xfrm>
          <a:off x="2870200" y="2782094"/>
          <a:ext cx="6451600" cy="2438400"/>
        </p:xfrm>
        <a:graphic>
          <a:graphicData uri="http://schemas.openxmlformats.org/drawingml/2006/table">
            <a:tbl>
              <a:tblPr/>
              <a:tblGrid>
                <a:gridCol w="812800"/>
                <a:gridCol w="800100"/>
                <a:gridCol w="787400"/>
                <a:gridCol w="800100"/>
                <a:gridCol w="812800"/>
                <a:gridCol w="812800"/>
                <a:gridCol w="812800"/>
                <a:gridCol w="812800"/>
              </a:tblGrid>
              <a:tr h="444500">
                <a:tc>
                  <a:txBody>
                    <a:bodyPr/>
                    <a:lstStyle/>
                    <a:p>
                      <a:pPr algn="ctr" fontAlgn="ctr"/>
                      <a:r>
                        <a:rPr lang="sk-SK" sz="1000" b="0" i="0" u="none" strike="noStrike">
                          <a:solidFill>
                            <a:srgbClr val="000000"/>
                          </a:solidFill>
                          <a:effectLst/>
                          <a:latin typeface="Arial" charset="0"/>
                        </a:rPr>
                        <a:t>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1" i="0" u="none" strike="noStrike" dirty="0" err="1">
                          <a:solidFill>
                            <a:srgbClr val="000000"/>
                          </a:solidFill>
                          <a:effectLst/>
                          <a:latin typeface="Arial" charset="0"/>
                        </a:rPr>
                        <a:t>Environm</a:t>
                      </a:r>
                      <a:r>
                        <a:rPr lang="en-US" sz="1000" b="1" i="0" u="none" strike="noStrike" dirty="0">
                          <a:solidFill>
                            <a:srgbClr val="000000"/>
                          </a:solidFill>
                          <a:effectLst/>
                          <a:latin typeface="Arial" charset="0"/>
                        </a:rPr>
                        <a:t>. context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charset="0"/>
                        </a:rPr>
                        <a:t>Health context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charset="0"/>
                        </a:rPr>
                        <a:t>Political context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charset="0"/>
                        </a:rPr>
                        <a:t>Economic context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charset="0"/>
                        </a:rPr>
                        <a:t>Social   context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charset="0"/>
                        </a:rPr>
                        <a:t>Food     context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charset="0"/>
                        </a:rPr>
                        <a:t>Centrality Score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30200">
                <a:tc>
                  <a:txBody>
                    <a:bodyPr/>
                    <a:lstStyle/>
                    <a:p>
                      <a:pPr algn="ctr" fontAlgn="ctr"/>
                      <a:r>
                        <a:rPr lang="en-US" sz="1000" b="1" i="0" u="none" strike="noStrike">
                          <a:solidFill>
                            <a:srgbClr val="000000"/>
                          </a:solidFill>
                          <a:effectLst/>
                          <a:latin typeface="Arial" charset="0"/>
                        </a:rPr>
                        <a:t>Environm. context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808080"/>
                          </a:solidFill>
                          <a:effectLst/>
                          <a:latin typeface="Arial"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100" b="0" i="0" u="none" strike="noStrike">
                          <a:solidFill>
                            <a:srgbClr val="000000"/>
                          </a:solidFill>
                          <a:effectLst/>
                          <a:latin typeface="Arial"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uk-UA" sz="1100" b="0" i="0" u="none" strike="noStrike" dirty="0">
                          <a:solidFill>
                            <a:srgbClr val="000000"/>
                          </a:solidFill>
                          <a:effectLst/>
                          <a:latin typeface="Arial" charset="0"/>
                        </a:rPr>
                        <a:t>0,4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330200">
                <a:tc>
                  <a:txBody>
                    <a:bodyPr/>
                    <a:lstStyle/>
                    <a:p>
                      <a:pPr algn="ctr" fontAlgn="ctr"/>
                      <a:r>
                        <a:rPr lang="en-US" sz="1000" b="1" i="0" u="none" strike="noStrike">
                          <a:solidFill>
                            <a:srgbClr val="000000"/>
                          </a:solidFill>
                          <a:effectLst/>
                          <a:latin typeface="Arial" charset="0"/>
                        </a:rPr>
                        <a:t>Health   context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808080"/>
                          </a:solidFill>
                          <a:effectLst/>
                          <a:latin typeface="Arial"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100" b="0" i="0" u="none" strike="noStrike">
                          <a:solidFill>
                            <a:srgbClr val="808080"/>
                          </a:solidFill>
                          <a:effectLst/>
                          <a:latin typeface="Arial"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is-IS" sz="1100" b="0" i="0" u="none" strike="noStrike">
                          <a:solidFill>
                            <a:srgbClr val="000000"/>
                          </a:solidFill>
                          <a:effectLst/>
                          <a:latin typeface="Arial"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s-IS" sz="1100" b="0" i="0" u="none" strike="noStrike">
                          <a:solidFill>
                            <a:srgbClr val="000000"/>
                          </a:solidFill>
                          <a:effectLst/>
                          <a:latin typeface="Arial"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i-FI" sz="1100" b="0" i="0" u="none" strike="noStrike" dirty="0">
                          <a:solidFill>
                            <a:srgbClr val="000000"/>
                          </a:solidFill>
                          <a:effectLst/>
                          <a:latin typeface="Arial" charset="0"/>
                        </a:rPr>
                        <a:t>1,6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330200">
                <a:tc>
                  <a:txBody>
                    <a:bodyPr/>
                    <a:lstStyle/>
                    <a:p>
                      <a:pPr algn="ctr" fontAlgn="ctr"/>
                      <a:r>
                        <a:rPr lang="en-US" sz="1000" b="1" i="0" u="none" strike="noStrike">
                          <a:solidFill>
                            <a:srgbClr val="000000"/>
                          </a:solidFill>
                          <a:effectLst/>
                          <a:latin typeface="Arial" charset="0"/>
                        </a:rPr>
                        <a:t>Political context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808080"/>
                          </a:solidFill>
                          <a:effectLst/>
                          <a:latin typeface="Arial"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is-IS" sz="1100" b="0" i="0" u="none" strike="noStrike">
                          <a:solidFill>
                            <a:srgbClr val="808080"/>
                          </a:solidFill>
                          <a:effectLst/>
                          <a:latin typeface="Arial"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100" b="0" i="0" u="none" strike="noStrike">
                          <a:solidFill>
                            <a:srgbClr val="808080"/>
                          </a:solidFill>
                          <a:effectLst/>
                          <a:latin typeface="Arial"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100" b="0" i="0" u="none" strike="noStrike" dirty="0">
                          <a:solidFill>
                            <a:srgbClr val="000000"/>
                          </a:solidFill>
                          <a:effectLst/>
                          <a:latin typeface="Arial"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s-IS" sz="1100" b="0" i="0" u="none" strike="noStrike">
                          <a:solidFill>
                            <a:srgbClr val="000000"/>
                          </a:solidFill>
                          <a:effectLst/>
                          <a:latin typeface="Arial"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i-FI" sz="1100" b="0" i="0" u="none" strike="noStrike" dirty="0">
                          <a:solidFill>
                            <a:srgbClr val="000000"/>
                          </a:solidFill>
                          <a:effectLst/>
                          <a:latin typeface="Arial" charset="0"/>
                        </a:rPr>
                        <a:t>1,8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r>
              <a:tr h="330200">
                <a:tc>
                  <a:txBody>
                    <a:bodyPr/>
                    <a:lstStyle/>
                    <a:p>
                      <a:pPr algn="ctr" fontAlgn="ctr"/>
                      <a:r>
                        <a:rPr lang="en-US" sz="1000" b="1" i="0" u="none" strike="noStrike">
                          <a:solidFill>
                            <a:srgbClr val="000000"/>
                          </a:solidFill>
                          <a:effectLst/>
                          <a:latin typeface="Arial" charset="0"/>
                        </a:rPr>
                        <a:t>Economic context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808080"/>
                          </a:solidFill>
                          <a:effectLst/>
                          <a:latin typeface="Arial"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100" b="0" i="0" u="none" strike="noStrike">
                          <a:solidFill>
                            <a:srgbClr val="808080"/>
                          </a:solidFill>
                          <a:effectLst/>
                          <a:latin typeface="Arial"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100" b="0" i="0" u="none" strike="noStrike" dirty="0">
                          <a:solidFill>
                            <a:srgbClr val="808080"/>
                          </a:solidFill>
                          <a:effectLst/>
                          <a:latin typeface="Arial"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100" b="0" i="0" u="none" strike="noStrike">
                          <a:solidFill>
                            <a:srgbClr val="808080"/>
                          </a:solidFill>
                          <a:effectLst/>
                          <a:latin typeface="Arial"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is-IS" sz="1100" b="0" i="0" u="none" strike="noStrike">
                          <a:solidFill>
                            <a:srgbClr val="000000"/>
                          </a:solidFill>
                          <a:effectLst/>
                          <a:latin typeface="Arial"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s-IS" sz="1100" b="0" i="0" u="none" strike="noStrike">
                          <a:solidFill>
                            <a:srgbClr val="000000"/>
                          </a:solidFill>
                          <a:effectLst/>
                          <a:latin typeface="Arial"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i-FI" sz="1100" b="0" i="0" u="none" strike="noStrike" dirty="0">
                          <a:solidFill>
                            <a:srgbClr val="000000"/>
                          </a:solidFill>
                          <a:effectLst/>
                          <a:latin typeface="Arial" charset="0"/>
                        </a:rPr>
                        <a:t>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330200">
                <a:tc>
                  <a:txBody>
                    <a:bodyPr/>
                    <a:lstStyle/>
                    <a:p>
                      <a:pPr algn="ctr" fontAlgn="ctr"/>
                      <a:r>
                        <a:rPr lang="en-US" sz="1000" b="1" i="0" u="none" strike="noStrike">
                          <a:solidFill>
                            <a:srgbClr val="000000"/>
                          </a:solidFill>
                          <a:effectLst/>
                          <a:latin typeface="Arial" charset="0"/>
                        </a:rPr>
                        <a:t>Social   context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808080"/>
                          </a:solidFill>
                          <a:effectLst/>
                          <a:latin typeface="Arial"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is-IS" sz="1100" b="0" i="0" u="none" strike="noStrike">
                          <a:solidFill>
                            <a:srgbClr val="808080"/>
                          </a:solidFill>
                          <a:effectLst/>
                          <a:latin typeface="Arial"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100" b="0" i="0" u="none" strike="noStrike">
                          <a:solidFill>
                            <a:srgbClr val="808080"/>
                          </a:solidFill>
                          <a:effectLst/>
                          <a:latin typeface="Arial"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is-IS" sz="1100" b="0" i="0" u="none" strike="noStrike">
                          <a:solidFill>
                            <a:srgbClr val="808080"/>
                          </a:solidFill>
                          <a:effectLst/>
                          <a:latin typeface="Arial"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100" b="0" i="0" u="none" strike="noStrike">
                          <a:solidFill>
                            <a:srgbClr val="808080"/>
                          </a:solidFill>
                          <a:effectLst/>
                          <a:latin typeface="Arial"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100" b="0" i="0" u="none" strike="noStrike">
                          <a:solidFill>
                            <a:srgbClr val="000000"/>
                          </a:solidFill>
                          <a:effectLst/>
                          <a:latin typeface="Arial"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i-FI" sz="1100" b="0" i="0" u="none" strike="noStrike" dirty="0">
                          <a:solidFill>
                            <a:schemeClr val="bg1"/>
                          </a:solidFill>
                          <a:effectLst/>
                          <a:latin typeface="Arial" charset="0"/>
                        </a:rPr>
                        <a:t>2,2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r>
              <a:tr h="342900">
                <a:tc>
                  <a:txBody>
                    <a:bodyPr/>
                    <a:lstStyle/>
                    <a:p>
                      <a:pPr algn="ctr" fontAlgn="ctr"/>
                      <a:r>
                        <a:rPr lang="en-US" sz="1000" b="1" i="0" u="none" strike="noStrike">
                          <a:solidFill>
                            <a:srgbClr val="000000"/>
                          </a:solidFill>
                          <a:effectLst/>
                          <a:latin typeface="Arial" charset="0"/>
                        </a:rPr>
                        <a:t>Food     context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808080"/>
                          </a:solidFill>
                          <a:effectLst/>
                          <a:latin typeface="Arial"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100" b="0" i="0" u="none" strike="noStrike">
                          <a:solidFill>
                            <a:srgbClr val="808080"/>
                          </a:solidFill>
                          <a:effectLst/>
                          <a:latin typeface="Arial"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is-IS" sz="1100" b="0" i="0" u="none" strike="noStrike">
                          <a:solidFill>
                            <a:srgbClr val="808080"/>
                          </a:solidFill>
                          <a:effectLst/>
                          <a:latin typeface="Arial"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is-IS" sz="1100" b="0" i="0" u="none" strike="noStrike">
                          <a:solidFill>
                            <a:srgbClr val="808080"/>
                          </a:solidFill>
                          <a:effectLst/>
                          <a:latin typeface="Arial"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100" b="0" i="0" u="none" strike="noStrike">
                          <a:solidFill>
                            <a:srgbClr val="808080"/>
                          </a:solidFill>
                          <a:effectLst/>
                          <a:latin typeface="Arial"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100" b="0" i="0" u="none" strike="noStrike">
                          <a:solidFill>
                            <a:srgbClr val="808080"/>
                          </a:solidFill>
                          <a:effectLst/>
                          <a:latin typeface="Arial"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is-IS" sz="1100" b="0" i="0" u="none" strike="noStrike" dirty="0">
                          <a:solidFill>
                            <a:schemeClr val="bg1"/>
                          </a:solidFill>
                          <a:effectLst/>
                          <a:latin typeface="Arial" charset="0"/>
                        </a:rPr>
                        <a:t>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r>
            </a:tbl>
          </a:graphicData>
        </a:graphic>
      </p:graphicFrame>
      <p:sp>
        <p:nvSpPr>
          <p:cNvPr id="5" name="TextBox 4"/>
          <p:cNvSpPr txBox="1"/>
          <p:nvPr/>
        </p:nvSpPr>
        <p:spPr>
          <a:xfrm>
            <a:off x="0" y="2782094"/>
            <a:ext cx="1077154" cy="369332"/>
          </a:xfrm>
          <a:prstGeom prst="rect">
            <a:avLst/>
          </a:prstGeom>
          <a:noFill/>
        </p:spPr>
        <p:txBody>
          <a:bodyPr wrap="none" rtlCol="0">
            <a:spAutoFit/>
          </a:bodyPr>
          <a:lstStyle/>
          <a:p>
            <a:r>
              <a:rPr lang="en-US" dirty="0" smtClean="0"/>
              <a:t>Table 5.5 </a:t>
            </a:r>
            <a:endParaRPr lang="en-US" dirty="0"/>
          </a:p>
        </p:txBody>
      </p:sp>
    </p:spTree>
    <p:extLst>
      <p:ext uri="{BB962C8B-B14F-4D97-AF65-F5344CB8AC3E}">
        <p14:creationId xmlns:p14="http://schemas.microsoft.com/office/powerpoint/2010/main" val="1065439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29676038"/>
              </p:ext>
            </p:extLst>
          </p:nvPr>
        </p:nvGraphicFramePr>
        <p:xfrm>
          <a:off x="1281793" y="1379333"/>
          <a:ext cx="10515600" cy="5222945"/>
        </p:xfrm>
        <a:graphic>
          <a:graphicData uri="http://schemas.openxmlformats.org/drawingml/2006/table">
            <a:tbl>
              <a:tblPr firstRow="1" firstCol="1" bandRow="1">
                <a:tableStyleId>{073A0DAA-6AF3-43AB-8588-CEC1D06C72B9}</a:tableStyleId>
              </a:tblPr>
              <a:tblGrid>
                <a:gridCol w="1752600"/>
                <a:gridCol w="1752600"/>
                <a:gridCol w="1752600"/>
                <a:gridCol w="1752600"/>
                <a:gridCol w="1752600"/>
                <a:gridCol w="1752600"/>
              </a:tblGrid>
              <a:tr h="1258081">
                <a:tc>
                  <a:txBody>
                    <a:bodyPr/>
                    <a:lstStyle/>
                    <a:p>
                      <a:pPr algn="l">
                        <a:lnSpc>
                          <a:spcPct val="150000"/>
                        </a:lnSpc>
                        <a:spcAft>
                          <a:spcPts val="0"/>
                        </a:spcAft>
                      </a:pPr>
                      <a:r>
                        <a:rPr lang="en-US" sz="1200" kern="1200" dirty="0">
                          <a:effectLst/>
                        </a:rPr>
                        <a:t>Stakeholder categories</a:t>
                      </a:r>
                      <a:endParaRPr lang="en-US" sz="1800" dirty="0">
                        <a:effectLst/>
                        <a:latin typeface="Times New Roman" charset="0"/>
                        <a:ea typeface="Times New Roman" charset="0"/>
                      </a:endParaRPr>
                    </a:p>
                  </a:txBody>
                  <a:tcPr/>
                </a:tc>
                <a:tc>
                  <a:txBody>
                    <a:bodyPr/>
                    <a:lstStyle/>
                    <a:p>
                      <a:pPr algn="l">
                        <a:lnSpc>
                          <a:spcPct val="150000"/>
                        </a:lnSpc>
                        <a:spcAft>
                          <a:spcPts val="0"/>
                        </a:spcAft>
                      </a:pPr>
                      <a:r>
                        <a:rPr lang="en-US" sz="1200" kern="1200" dirty="0">
                          <a:effectLst/>
                        </a:rPr>
                        <a:t>Relevant Stakeholders</a:t>
                      </a:r>
                      <a:endParaRPr lang="en-US" sz="1800" dirty="0">
                        <a:effectLst/>
                        <a:latin typeface="Times New Roman" charset="0"/>
                        <a:ea typeface="Times New Roman" charset="0"/>
                      </a:endParaRPr>
                    </a:p>
                  </a:txBody>
                  <a:tcPr/>
                </a:tc>
                <a:tc>
                  <a:txBody>
                    <a:bodyPr/>
                    <a:lstStyle/>
                    <a:p>
                      <a:pPr algn="l">
                        <a:lnSpc>
                          <a:spcPct val="150000"/>
                        </a:lnSpc>
                        <a:spcAft>
                          <a:spcPts val="0"/>
                        </a:spcAft>
                      </a:pPr>
                      <a:r>
                        <a:rPr lang="en-US" sz="1200" kern="1200" dirty="0">
                          <a:effectLst/>
                        </a:rPr>
                        <a:t>Characteristics </a:t>
                      </a:r>
                      <a:endParaRPr lang="en-US" sz="1800" dirty="0">
                        <a:effectLst/>
                      </a:endParaRPr>
                    </a:p>
                    <a:p>
                      <a:pPr algn="l">
                        <a:lnSpc>
                          <a:spcPct val="150000"/>
                        </a:lnSpc>
                        <a:spcAft>
                          <a:spcPts val="0"/>
                        </a:spcAft>
                      </a:pPr>
                      <a:r>
                        <a:rPr lang="en-US" sz="1200" kern="1200" dirty="0">
                          <a:effectLst/>
                        </a:rPr>
                        <a:t>(social, geographical, organizational)</a:t>
                      </a:r>
                      <a:endParaRPr lang="en-US" sz="1800" dirty="0">
                        <a:effectLst/>
                        <a:latin typeface="Times New Roman" charset="0"/>
                        <a:ea typeface="Times New Roman" charset="0"/>
                      </a:endParaRPr>
                    </a:p>
                  </a:txBody>
                  <a:tcPr/>
                </a:tc>
                <a:tc>
                  <a:txBody>
                    <a:bodyPr/>
                    <a:lstStyle/>
                    <a:p>
                      <a:pPr algn="l">
                        <a:lnSpc>
                          <a:spcPct val="150000"/>
                        </a:lnSpc>
                        <a:spcAft>
                          <a:spcPts val="0"/>
                        </a:spcAft>
                      </a:pPr>
                      <a:r>
                        <a:rPr lang="en-US" sz="1200" kern="1200" dirty="0">
                          <a:effectLst/>
                        </a:rPr>
                        <a:t>Influence </a:t>
                      </a:r>
                      <a:endParaRPr lang="en-US" sz="1800" dirty="0">
                        <a:effectLst/>
                      </a:endParaRPr>
                    </a:p>
                    <a:p>
                      <a:pPr algn="l">
                        <a:lnSpc>
                          <a:spcPct val="150000"/>
                        </a:lnSpc>
                        <a:spcAft>
                          <a:spcPts val="0"/>
                        </a:spcAft>
                      </a:pPr>
                      <a:r>
                        <a:rPr lang="en-US" sz="1200" kern="1200" dirty="0">
                          <a:effectLst/>
                        </a:rPr>
                        <a:t>(power to facilitate or impede reform)</a:t>
                      </a:r>
                      <a:endParaRPr lang="en-US" sz="1800" dirty="0">
                        <a:effectLst/>
                        <a:latin typeface="Times New Roman" charset="0"/>
                        <a:ea typeface="Times New Roman" charset="0"/>
                      </a:endParaRPr>
                    </a:p>
                  </a:txBody>
                  <a:tcPr/>
                </a:tc>
                <a:tc>
                  <a:txBody>
                    <a:bodyPr/>
                    <a:lstStyle/>
                    <a:p>
                      <a:pPr algn="l">
                        <a:lnSpc>
                          <a:spcPct val="150000"/>
                        </a:lnSpc>
                        <a:spcAft>
                          <a:spcPts val="0"/>
                        </a:spcAft>
                      </a:pPr>
                      <a:r>
                        <a:rPr lang="en-US" sz="1200" kern="1200" dirty="0">
                          <a:effectLst/>
                        </a:rPr>
                        <a:t>Importance </a:t>
                      </a:r>
                      <a:endParaRPr lang="en-US" sz="1800" dirty="0">
                        <a:effectLst/>
                      </a:endParaRPr>
                    </a:p>
                    <a:p>
                      <a:pPr algn="l">
                        <a:lnSpc>
                          <a:spcPct val="150000"/>
                        </a:lnSpc>
                        <a:spcAft>
                          <a:spcPts val="0"/>
                        </a:spcAft>
                      </a:pPr>
                      <a:r>
                        <a:rPr lang="en-US" sz="1200" kern="1200" dirty="0">
                          <a:effectLst/>
                        </a:rPr>
                        <a:t>(degree of priority needs and interests)</a:t>
                      </a:r>
                      <a:endParaRPr lang="en-US" sz="1800" dirty="0">
                        <a:effectLst/>
                        <a:latin typeface="Times New Roman" charset="0"/>
                        <a:ea typeface="Times New Roman" charset="0"/>
                      </a:endParaRPr>
                    </a:p>
                  </a:txBody>
                  <a:tcPr/>
                </a:tc>
                <a:tc>
                  <a:txBody>
                    <a:bodyPr/>
                    <a:lstStyle/>
                    <a:p>
                      <a:pPr algn="l">
                        <a:lnSpc>
                          <a:spcPct val="150000"/>
                        </a:lnSpc>
                        <a:spcAft>
                          <a:spcPts val="0"/>
                        </a:spcAft>
                      </a:pPr>
                      <a:r>
                        <a:rPr lang="en-US" sz="1200" kern="1200" dirty="0">
                          <a:effectLst/>
                        </a:rPr>
                        <a:t>Interest </a:t>
                      </a:r>
                      <a:endParaRPr lang="en-US" sz="1800" dirty="0">
                        <a:effectLst/>
                      </a:endParaRPr>
                    </a:p>
                    <a:p>
                      <a:pPr algn="l">
                        <a:lnSpc>
                          <a:spcPct val="150000"/>
                        </a:lnSpc>
                        <a:spcAft>
                          <a:spcPts val="0"/>
                        </a:spcAft>
                      </a:pPr>
                      <a:r>
                        <a:rPr lang="en-US" sz="1200" kern="1200" dirty="0">
                          <a:effectLst/>
                        </a:rPr>
                        <a:t>(from commitment to status quo to openness to change)</a:t>
                      </a:r>
                      <a:endParaRPr lang="en-US" sz="1800" dirty="0">
                        <a:effectLst/>
                        <a:latin typeface="Times New Roman" charset="0"/>
                        <a:ea typeface="Times New Roman" charset="0"/>
                      </a:endParaRPr>
                    </a:p>
                  </a:txBody>
                  <a:tcPr/>
                </a:tc>
              </a:tr>
              <a:tr h="495608">
                <a:tc>
                  <a:txBody>
                    <a:bodyPr/>
                    <a:lstStyle/>
                    <a:p>
                      <a:pPr algn="l">
                        <a:lnSpc>
                          <a:spcPct val="100000"/>
                        </a:lnSpc>
                        <a:spcAft>
                          <a:spcPts val="0"/>
                        </a:spcAft>
                      </a:pPr>
                      <a:r>
                        <a:rPr lang="en-US" sz="1200" kern="1200">
                          <a:effectLst/>
                        </a:rPr>
                        <a:t>Government policy makers</a:t>
                      </a:r>
                      <a:endParaRPr lang="en-US" sz="1800">
                        <a:effectLst/>
                        <a:latin typeface="Times New Roman" charset="0"/>
                        <a:ea typeface="Times New Roman"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r>
              <a:tr h="495608">
                <a:tc>
                  <a:txBody>
                    <a:bodyPr/>
                    <a:lstStyle/>
                    <a:p>
                      <a:pPr algn="l">
                        <a:lnSpc>
                          <a:spcPct val="100000"/>
                        </a:lnSpc>
                        <a:spcAft>
                          <a:spcPts val="0"/>
                        </a:spcAft>
                      </a:pPr>
                      <a:r>
                        <a:rPr lang="en-US" sz="1200" kern="1200">
                          <a:effectLst/>
                        </a:rPr>
                        <a:t>Implementing agency staff</a:t>
                      </a:r>
                      <a:endParaRPr lang="en-US" sz="1800">
                        <a:effectLst/>
                        <a:latin typeface="Times New Roman" charset="0"/>
                        <a:ea typeface="Times New Roman"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r>
              <a:tr h="495608">
                <a:tc>
                  <a:txBody>
                    <a:bodyPr/>
                    <a:lstStyle/>
                    <a:p>
                      <a:pPr algn="l">
                        <a:lnSpc>
                          <a:spcPct val="100000"/>
                        </a:lnSpc>
                        <a:spcAft>
                          <a:spcPts val="0"/>
                        </a:spcAft>
                      </a:pPr>
                      <a:r>
                        <a:rPr lang="en-US" sz="1200" kern="1200">
                          <a:effectLst/>
                        </a:rPr>
                        <a:t>Intended beneficiaries</a:t>
                      </a:r>
                      <a:endParaRPr lang="en-US" sz="1800">
                        <a:effectLst/>
                        <a:latin typeface="Times New Roman" charset="0"/>
                        <a:ea typeface="Times New Roman" charset="0"/>
                      </a:endParaRPr>
                    </a:p>
                  </a:txBody>
                  <a:tcPr/>
                </a:tc>
                <a:tc>
                  <a:txBody>
                    <a:bodyPr/>
                    <a:lstStyle/>
                    <a:p>
                      <a:pPr algn="l"/>
                      <a:endParaRPr lang="en-US" sz="1800" dirty="0">
                        <a:effectLst/>
                        <a:latin typeface="Calibri"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r>
              <a:tr h="495608">
                <a:tc>
                  <a:txBody>
                    <a:bodyPr/>
                    <a:lstStyle/>
                    <a:p>
                      <a:pPr algn="l">
                        <a:lnSpc>
                          <a:spcPct val="100000"/>
                        </a:lnSpc>
                        <a:spcAft>
                          <a:spcPts val="0"/>
                        </a:spcAft>
                      </a:pPr>
                      <a:r>
                        <a:rPr lang="en-US" sz="1200" kern="1200">
                          <a:effectLst/>
                        </a:rPr>
                        <a:t>Adversely affected persons</a:t>
                      </a:r>
                      <a:endParaRPr lang="en-US" sz="1800">
                        <a:effectLst/>
                        <a:latin typeface="Times New Roman" charset="0"/>
                        <a:ea typeface="Times New Roman"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r>
              <a:tr h="495608">
                <a:tc>
                  <a:txBody>
                    <a:bodyPr/>
                    <a:lstStyle/>
                    <a:p>
                      <a:pPr algn="l">
                        <a:lnSpc>
                          <a:spcPct val="100000"/>
                        </a:lnSpc>
                        <a:spcAft>
                          <a:spcPts val="0"/>
                        </a:spcAft>
                      </a:pPr>
                      <a:r>
                        <a:rPr lang="en-US" sz="1200" kern="1200">
                          <a:effectLst/>
                        </a:rPr>
                        <a:t>Organized interest groups</a:t>
                      </a:r>
                      <a:endParaRPr lang="en-US" sz="1800">
                        <a:effectLst/>
                        <a:latin typeface="Times New Roman" charset="0"/>
                        <a:ea typeface="Times New Roman"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r>
              <a:tr h="495608">
                <a:tc>
                  <a:txBody>
                    <a:bodyPr/>
                    <a:lstStyle/>
                    <a:p>
                      <a:pPr algn="l">
                        <a:lnSpc>
                          <a:spcPct val="100000"/>
                        </a:lnSpc>
                        <a:spcAft>
                          <a:spcPts val="0"/>
                        </a:spcAft>
                      </a:pPr>
                      <a:r>
                        <a:rPr lang="en-US" sz="1200" kern="1200">
                          <a:effectLst/>
                        </a:rPr>
                        <a:t>Civil society organizations</a:t>
                      </a:r>
                      <a:endParaRPr lang="en-US" sz="1800">
                        <a:effectLst/>
                        <a:latin typeface="Times New Roman" charset="0"/>
                        <a:ea typeface="Times New Roman"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r>
              <a:tr h="495608">
                <a:tc>
                  <a:txBody>
                    <a:bodyPr/>
                    <a:lstStyle/>
                    <a:p>
                      <a:pPr algn="l">
                        <a:lnSpc>
                          <a:spcPct val="100000"/>
                        </a:lnSpc>
                        <a:spcAft>
                          <a:spcPts val="0"/>
                        </a:spcAft>
                      </a:pPr>
                      <a:r>
                        <a:rPr lang="en-US" sz="1200" kern="1200">
                          <a:effectLst/>
                        </a:rPr>
                        <a:t>Donors</a:t>
                      </a:r>
                      <a:endParaRPr lang="en-US" sz="1800">
                        <a:effectLst/>
                        <a:latin typeface="Times New Roman" charset="0"/>
                        <a:ea typeface="Times New Roman"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r>
              <a:tr h="495608">
                <a:tc>
                  <a:txBody>
                    <a:bodyPr/>
                    <a:lstStyle/>
                    <a:p>
                      <a:pPr algn="l">
                        <a:lnSpc>
                          <a:spcPct val="100000"/>
                        </a:lnSpc>
                        <a:spcAft>
                          <a:spcPts val="0"/>
                        </a:spcAft>
                      </a:pPr>
                      <a:r>
                        <a:rPr lang="en-US" sz="1200" kern="1200" dirty="0">
                          <a:effectLst/>
                        </a:rPr>
                        <a:t>Other external stakeholders</a:t>
                      </a:r>
                      <a:endParaRPr lang="en-US" sz="1800" dirty="0">
                        <a:effectLst/>
                        <a:latin typeface="Times New Roman" charset="0"/>
                        <a:ea typeface="Times New Roman"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c>
                  <a:txBody>
                    <a:bodyPr/>
                    <a:lstStyle/>
                    <a:p>
                      <a:pPr algn="l"/>
                      <a:endParaRPr lang="en-US" sz="1800">
                        <a:effectLst/>
                        <a:latin typeface="Calibri" charset="0"/>
                      </a:endParaRPr>
                    </a:p>
                  </a:txBody>
                  <a:tcPr/>
                </a:tc>
                <a:tc>
                  <a:txBody>
                    <a:bodyPr/>
                    <a:lstStyle/>
                    <a:p>
                      <a:pPr algn="l"/>
                      <a:endParaRPr lang="en-US" sz="1800" dirty="0">
                        <a:effectLst/>
                        <a:latin typeface="Calibri" charset="0"/>
                      </a:endParaRPr>
                    </a:p>
                  </a:txBody>
                  <a:tcPr/>
                </a:tc>
              </a:tr>
            </a:tbl>
          </a:graphicData>
        </a:graphic>
      </p:graphicFrame>
      <p:sp>
        <p:nvSpPr>
          <p:cNvPr id="9" name="TextBox 8"/>
          <p:cNvSpPr txBox="1"/>
          <p:nvPr/>
        </p:nvSpPr>
        <p:spPr>
          <a:xfrm>
            <a:off x="0" y="1418801"/>
            <a:ext cx="966547" cy="646331"/>
          </a:xfrm>
          <a:prstGeom prst="rect">
            <a:avLst/>
          </a:prstGeom>
          <a:noFill/>
        </p:spPr>
        <p:txBody>
          <a:bodyPr wrap="none" rtlCol="0">
            <a:spAutoFit/>
          </a:bodyPr>
          <a:lstStyle/>
          <a:p>
            <a:r>
              <a:rPr lang="en-US" smtClean="0"/>
              <a:t>Table 16</a:t>
            </a:r>
          </a:p>
          <a:p>
            <a:endParaRPr lang="en-US" dirty="0"/>
          </a:p>
        </p:txBody>
      </p:sp>
    </p:spTree>
    <p:extLst>
      <p:ext uri="{BB962C8B-B14F-4D97-AF65-F5344CB8AC3E}">
        <p14:creationId xmlns:p14="http://schemas.microsoft.com/office/powerpoint/2010/main" val="1944243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54649"/>
            <a:ext cx="966547" cy="369332"/>
          </a:xfrm>
          <a:prstGeom prst="rect">
            <a:avLst/>
          </a:prstGeom>
          <a:noFill/>
        </p:spPr>
        <p:txBody>
          <a:bodyPr wrap="none" rtlCol="0">
            <a:spAutoFit/>
          </a:bodyPr>
          <a:lstStyle/>
          <a:p>
            <a:r>
              <a:rPr lang="en-US" dirty="0" smtClean="0"/>
              <a:t>Table 17</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78109652"/>
              </p:ext>
            </p:extLst>
          </p:nvPr>
        </p:nvGraphicFramePr>
        <p:xfrm>
          <a:off x="1290234" y="1354649"/>
          <a:ext cx="9715500" cy="5123394"/>
        </p:xfrm>
        <a:graphic>
          <a:graphicData uri="http://schemas.openxmlformats.org/drawingml/2006/table">
            <a:tbl>
              <a:tblPr firstRow="1" firstCol="1" bandRow="1" bandCol="1">
                <a:tableStyleId>{073A0DAA-6AF3-43AB-8588-CEC1D06C72B9}</a:tableStyleId>
              </a:tblPr>
              <a:tblGrid>
                <a:gridCol w="2099446"/>
                <a:gridCol w="7616054"/>
              </a:tblGrid>
              <a:tr h="350618">
                <a:tc>
                  <a:txBody>
                    <a:bodyPr/>
                    <a:lstStyle/>
                    <a:p>
                      <a:pPr algn="ctr">
                        <a:lnSpc>
                          <a:spcPct val="100000"/>
                        </a:lnSpc>
                        <a:spcAft>
                          <a:spcPts val="0"/>
                        </a:spcAft>
                      </a:pPr>
                      <a:r>
                        <a:rPr lang="en-GB" sz="1600">
                          <a:effectLst/>
                        </a:rPr>
                        <a:t>AGIRI Factors</a:t>
                      </a:r>
                      <a:endParaRPr lang="en-US" sz="2400">
                        <a:effectLst/>
                        <a:latin typeface="Times New Roman" charset="0"/>
                        <a:ea typeface="Times New Roman" charset="0"/>
                      </a:endParaRPr>
                    </a:p>
                  </a:txBody>
                  <a:tcPr marL="68580" marR="68580" marT="0" marB="0" anchor="b"/>
                </a:tc>
                <a:tc>
                  <a:txBody>
                    <a:bodyPr/>
                    <a:lstStyle/>
                    <a:p>
                      <a:pPr algn="ctr">
                        <a:lnSpc>
                          <a:spcPct val="100000"/>
                        </a:lnSpc>
                        <a:spcAft>
                          <a:spcPts val="0"/>
                        </a:spcAft>
                      </a:pPr>
                      <a:r>
                        <a:rPr lang="en-GB" sz="1600" dirty="0">
                          <a:effectLst/>
                        </a:rPr>
                        <a:t>Key questions for analytic sub-problems</a:t>
                      </a:r>
                      <a:endParaRPr lang="en-US" sz="2400" dirty="0">
                        <a:effectLst/>
                        <a:latin typeface="Times New Roman" charset="0"/>
                        <a:ea typeface="Times New Roman" charset="0"/>
                      </a:endParaRPr>
                    </a:p>
                  </a:txBody>
                  <a:tcPr marL="68580" marR="68580" marT="0" marB="0" anchor="b"/>
                </a:tc>
              </a:tr>
              <a:tr h="759602">
                <a:tc>
                  <a:txBody>
                    <a:bodyPr/>
                    <a:lstStyle/>
                    <a:p>
                      <a:pPr algn="r">
                        <a:lnSpc>
                          <a:spcPct val="100000"/>
                        </a:lnSpc>
                        <a:spcAft>
                          <a:spcPts val="0"/>
                        </a:spcAft>
                      </a:pPr>
                      <a:r>
                        <a:rPr lang="en-GB" sz="1600" dirty="0">
                          <a:effectLst/>
                        </a:rPr>
                        <a:t>Agents</a:t>
                      </a:r>
                      <a:endParaRPr lang="en-US" sz="2400" dirty="0">
                        <a:effectLst/>
                        <a:latin typeface="Times New Roman" charset="0"/>
                        <a:ea typeface="Times New Roman" charset="0"/>
                      </a:endParaRPr>
                    </a:p>
                  </a:txBody>
                  <a:tcPr marL="68580" marR="68580" marT="0" marB="0"/>
                </a:tc>
                <a:tc>
                  <a:txBody>
                    <a:bodyPr/>
                    <a:lstStyle/>
                    <a:p>
                      <a:pPr algn="just">
                        <a:lnSpc>
                          <a:spcPct val="100000"/>
                        </a:lnSpc>
                        <a:spcAft>
                          <a:spcPts val="0"/>
                        </a:spcAft>
                      </a:pPr>
                      <a:r>
                        <a:rPr lang="en-GB" sz="1600">
                          <a:effectLst/>
                        </a:rPr>
                        <a:t>Who are the individual and corporate agents that are either directly or indirectly affected by a disaster?</a:t>
                      </a:r>
                      <a:endParaRPr lang="en-US" sz="2400">
                        <a:effectLst/>
                        <a:latin typeface="Times New Roman" charset="0"/>
                        <a:ea typeface="Times New Roman" charset="0"/>
                      </a:endParaRPr>
                    </a:p>
                  </a:txBody>
                  <a:tcPr marL="68580" marR="68580" marT="0" marB="0"/>
                </a:tc>
              </a:tr>
              <a:tr h="507416">
                <a:tc>
                  <a:txBody>
                    <a:bodyPr/>
                    <a:lstStyle/>
                    <a:p>
                      <a:pPr algn="r">
                        <a:lnSpc>
                          <a:spcPct val="100000"/>
                        </a:lnSpc>
                        <a:spcAft>
                          <a:spcPts val="0"/>
                        </a:spcAft>
                      </a:pPr>
                      <a:r>
                        <a:rPr lang="en-GB" sz="1600">
                          <a:effectLst/>
                        </a:rPr>
                        <a:t>Goals</a:t>
                      </a:r>
                      <a:endParaRPr lang="en-US" sz="2400">
                        <a:effectLst/>
                        <a:latin typeface="Times New Roman" charset="0"/>
                        <a:ea typeface="Times New Roman" charset="0"/>
                      </a:endParaRPr>
                    </a:p>
                  </a:txBody>
                  <a:tcPr marL="68580" marR="68580" marT="0" marB="0"/>
                </a:tc>
                <a:tc>
                  <a:txBody>
                    <a:bodyPr/>
                    <a:lstStyle/>
                    <a:p>
                      <a:pPr algn="just">
                        <a:lnSpc>
                          <a:spcPct val="100000"/>
                        </a:lnSpc>
                        <a:spcAft>
                          <a:spcPts val="0"/>
                        </a:spcAft>
                      </a:pPr>
                      <a:r>
                        <a:rPr lang="en-GB" sz="1600">
                          <a:effectLst/>
                        </a:rPr>
                        <a:t>What are the salient goals of the individual and corporate agents affected by a disaster?</a:t>
                      </a:r>
                      <a:endParaRPr lang="en-US" sz="2400">
                        <a:effectLst/>
                        <a:latin typeface="Times New Roman" charset="0"/>
                        <a:ea typeface="Times New Roman" charset="0"/>
                      </a:endParaRPr>
                    </a:p>
                  </a:txBody>
                  <a:tcPr marL="68580" marR="68580" marT="0" marB="0"/>
                </a:tc>
              </a:tr>
              <a:tr h="1168586">
                <a:tc>
                  <a:txBody>
                    <a:bodyPr/>
                    <a:lstStyle/>
                    <a:p>
                      <a:pPr algn="r">
                        <a:lnSpc>
                          <a:spcPct val="100000"/>
                        </a:lnSpc>
                        <a:spcAft>
                          <a:spcPts val="0"/>
                        </a:spcAft>
                      </a:pPr>
                      <a:r>
                        <a:rPr lang="en-GB" sz="1600">
                          <a:effectLst/>
                        </a:rPr>
                        <a:t>Resources</a:t>
                      </a:r>
                      <a:endParaRPr lang="en-US" sz="2400">
                        <a:effectLst/>
                        <a:latin typeface="Times New Roman" charset="0"/>
                        <a:ea typeface="Times New Roman" charset="0"/>
                      </a:endParaRPr>
                    </a:p>
                  </a:txBody>
                  <a:tcPr marL="68580" marR="68580" marT="0" marB="0"/>
                </a:tc>
                <a:tc>
                  <a:txBody>
                    <a:bodyPr/>
                    <a:lstStyle/>
                    <a:p>
                      <a:pPr algn="just">
                        <a:lnSpc>
                          <a:spcPct val="100000"/>
                        </a:lnSpc>
                        <a:spcAft>
                          <a:spcPts val="0"/>
                        </a:spcAft>
                      </a:pPr>
                      <a:r>
                        <a:rPr lang="en-GB" sz="1600">
                          <a:effectLst/>
                        </a:rPr>
                        <a:t>Which of these resources are threatened by the disaster? How important are the resulting losses for the social production functions of individuals and the efficiency of corporate agents?</a:t>
                      </a:r>
                      <a:endParaRPr lang="en-US" sz="2400">
                        <a:effectLst/>
                        <a:latin typeface="Times New Roman" charset="0"/>
                        <a:ea typeface="Times New Roman" charset="0"/>
                      </a:endParaRPr>
                    </a:p>
                  </a:txBody>
                  <a:tcPr marL="68580" marR="68580" marT="0" marB="0"/>
                </a:tc>
              </a:tr>
              <a:tr h="1168586">
                <a:tc>
                  <a:txBody>
                    <a:bodyPr/>
                    <a:lstStyle/>
                    <a:p>
                      <a:pPr algn="r">
                        <a:lnSpc>
                          <a:spcPct val="100000"/>
                        </a:lnSpc>
                        <a:spcAft>
                          <a:spcPts val="0"/>
                        </a:spcAft>
                      </a:pPr>
                      <a:r>
                        <a:rPr lang="en-GB" sz="1600">
                          <a:effectLst/>
                        </a:rPr>
                        <a:t>Institutions</a:t>
                      </a:r>
                      <a:endParaRPr lang="en-US" sz="2400">
                        <a:effectLst/>
                        <a:latin typeface="Times New Roman" charset="0"/>
                        <a:ea typeface="Times New Roman" charset="0"/>
                      </a:endParaRPr>
                    </a:p>
                  </a:txBody>
                  <a:tcPr marL="68580" marR="68580" marT="0" marB="0"/>
                </a:tc>
                <a:tc>
                  <a:txBody>
                    <a:bodyPr/>
                    <a:lstStyle/>
                    <a:p>
                      <a:pPr algn="just">
                        <a:lnSpc>
                          <a:spcPct val="100000"/>
                        </a:lnSpc>
                        <a:spcAft>
                          <a:spcPts val="0"/>
                        </a:spcAft>
                      </a:pPr>
                      <a:r>
                        <a:rPr lang="en-GB" sz="1600">
                          <a:effectLst/>
                        </a:rPr>
                        <a:t>To what degree is the functioning of existing institutions affected by the disaster? Are new institutions emerging, how do they function, and which unintended consequences do they have?</a:t>
                      </a:r>
                      <a:endParaRPr lang="en-US" sz="2400">
                        <a:effectLst/>
                        <a:latin typeface="Times New Roman" charset="0"/>
                        <a:ea typeface="Times New Roman" charset="0"/>
                      </a:endParaRPr>
                    </a:p>
                  </a:txBody>
                  <a:tcPr marL="68580" marR="68580" marT="0" marB="0"/>
                </a:tc>
              </a:tr>
              <a:tr h="1168586">
                <a:tc>
                  <a:txBody>
                    <a:bodyPr/>
                    <a:lstStyle/>
                    <a:p>
                      <a:pPr algn="r">
                        <a:lnSpc>
                          <a:spcPct val="100000"/>
                        </a:lnSpc>
                        <a:spcAft>
                          <a:spcPts val="0"/>
                        </a:spcAft>
                      </a:pPr>
                      <a:r>
                        <a:rPr lang="en-GB" sz="1600">
                          <a:effectLst/>
                        </a:rPr>
                        <a:t>Interactions</a:t>
                      </a:r>
                      <a:endParaRPr lang="en-US" sz="2400">
                        <a:effectLst/>
                        <a:latin typeface="Times New Roman" charset="0"/>
                        <a:ea typeface="Times New Roman" charset="0"/>
                      </a:endParaRPr>
                    </a:p>
                  </a:txBody>
                  <a:tcPr marL="68580" marR="68580" marT="0" marB="0"/>
                </a:tc>
                <a:tc>
                  <a:txBody>
                    <a:bodyPr/>
                    <a:lstStyle/>
                    <a:p>
                      <a:pPr algn="just">
                        <a:lnSpc>
                          <a:spcPct val="100000"/>
                        </a:lnSpc>
                        <a:spcAft>
                          <a:spcPts val="0"/>
                        </a:spcAft>
                      </a:pPr>
                      <a:r>
                        <a:rPr lang="en-GB" sz="1600" dirty="0">
                          <a:effectLst/>
                        </a:rPr>
                        <a:t>Which interactions between agents exist during the assessment period? Which co-ordination and co-operation problems and opportunities between the involved agents does the disaster event create?</a:t>
                      </a:r>
                      <a:endParaRPr lang="en-US" sz="2400" dirty="0">
                        <a:effectLst/>
                        <a:latin typeface="Times New Roman" charset="0"/>
                        <a:ea typeface="Times New Roman" charset="0"/>
                      </a:endParaRPr>
                    </a:p>
                  </a:txBody>
                  <a:tcPr marL="68580" marR="68580" marT="0" marB="0"/>
                </a:tc>
              </a:tr>
            </a:tbl>
          </a:graphicData>
        </a:graphic>
      </p:graphicFrame>
    </p:spTree>
    <p:extLst>
      <p:ext uri="{BB962C8B-B14F-4D97-AF65-F5344CB8AC3E}">
        <p14:creationId xmlns:p14="http://schemas.microsoft.com/office/powerpoint/2010/main" val="588974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86459486"/>
              </p:ext>
            </p:extLst>
          </p:nvPr>
        </p:nvGraphicFramePr>
        <p:xfrm>
          <a:off x="2759805" y="2037150"/>
          <a:ext cx="6720296" cy="2587026"/>
        </p:xfrm>
        <a:graphic>
          <a:graphicData uri="http://schemas.openxmlformats.org/drawingml/2006/table">
            <a:tbl>
              <a:tblPr firstRow="1" bandRow="1">
                <a:tableStyleId>{073A0DAA-6AF3-43AB-8588-CEC1D06C72B9}</a:tableStyleId>
              </a:tblPr>
              <a:tblGrid>
                <a:gridCol w="510223"/>
                <a:gridCol w="497523"/>
                <a:gridCol w="749935"/>
                <a:gridCol w="1345248"/>
                <a:gridCol w="1229586"/>
                <a:gridCol w="602298"/>
                <a:gridCol w="791073"/>
                <a:gridCol w="994410"/>
              </a:tblGrid>
              <a:tr h="0">
                <a:tc>
                  <a:txBody>
                    <a:bodyPr/>
                    <a:lstStyle/>
                    <a:p>
                      <a:pPr algn="just">
                        <a:lnSpc>
                          <a:spcPct val="200000"/>
                        </a:lnSpc>
                        <a:spcAft>
                          <a:spcPts val="0"/>
                        </a:spcAft>
                      </a:pPr>
                      <a:r>
                        <a:rPr lang="en-GB" sz="1000" dirty="0">
                          <a:effectLst/>
                        </a:rPr>
                        <a:t>Agent </a:t>
                      </a:r>
                      <a:endParaRPr lang="en-US" sz="1200" dirty="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a:effectLst/>
                        </a:rPr>
                        <a:t>Goals</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a:effectLst/>
                        </a:rPr>
                        <a:t>Interaction</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a:effectLst/>
                        </a:rPr>
                        <a:t>Context Dimension</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a:effectLst/>
                        </a:rPr>
                        <a:t>Goal as it affects Context Dimension</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a:effectLst/>
                        </a:rPr>
                        <a:t>Salience</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a:effectLst/>
                        </a:rPr>
                        <a:t>Capabilities (Resources)</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a:effectLst/>
                        </a:rPr>
                        <a:t>Effective Power</a:t>
                      </a:r>
                      <a:endParaRPr lang="en-US" sz="1200">
                        <a:effectLst/>
                        <a:latin typeface="Times New Roman" charset="0"/>
                        <a:ea typeface="Times New Roman" charset="0"/>
                      </a:endParaRPr>
                    </a:p>
                  </a:txBody>
                  <a:tcPr marL="68580" marR="68580" marT="0" marB="0"/>
                </a:tc>
              </a:tr>
              <a:tr h="0">
                <a:tc rowSpan="6">
                  <a:txBody>
                    <a:bodyPr/>
                    <a:lstStyle/>
                    <a:p>
                      <a:pPr algn="ctr">
                        <a:lnSpc>
                          <a:spcPct val="200000"/>
                        </a:lnSpc>
                        <a:spcAft>
                          <a:spcPts val="0"/>
                        </a:spcAft>
                      </a:pPr>
                      <a:r>
                        <a:rPr lang="en-GB" sz="1000" dirty="0">
                          <a:effectLst/>
                        </a:rPr>
                        <a:t>Agent 1</a:t>
                      </a:r>
                      <a:endParaRPr lang="en-US" sz="1200" dirty="0">
                        <a:effectLst/>
                        <a:latin typeface="Times New Roman" charset="0"/>
                        <a:ea typeface="Times New Roman" charset="0"/>
                      </a:endParaRPr>
                    </a:p>
                  </a:txBody>
                  <a:tcPr marL="68580" marR="68580" marT="0" marB="0" vert="vert270"/>
                </a:tc>
                <a:tc rowSpan="6">
                  <a:txBody>
                    <a:bodyPr/>
                    <a:lstStyle/>
                    <a:p>
                      <a:pPr algn="just">
                        <a:lnSpc>
                          <a:spcPct val="200000"/>
                        </a:lnSpc>
                        <a:spcAft>
                          <a:spcPts val="0"/>
                        </a:spcAft>
                      </a:pPr>
                      <a:r>
                        <a:rPr lang="en-GB" sz="1000">
                          <a:effectLst/>
                        </a:rPr>
                        <a:t>Goal 1</a:t>
                      </a:r>
                      <a:endParaRPr lang="en-US" sz="1200">
                        <a:effectLst/>
                      </a:endParaRPr>
                    </a:p>
                    <a:p>
                      <a:pPr algn="just">
                        <a:lnSpc>
                          <a:spcPct val="200000"/>
                        </a:lnSpc>
                        <a:spcAft>
                          <a:spcPts val="0"/>
                        </a:spcAft>
                      </a:pPr>
                      <a:r>
                        <a:rPr lang="en-GB" sz="1000">
                          <a:effectLst/>
                        </a:rPr>
                        <a:t>Goal 2</a:t>
                      </a:r>
                      <a:endParaRPr lang="en-US" sz="1200">
                        <a:effectLst/>
                      </a:endParaRPr>
                    </a:p>
                    <a:p>
                      <a:pPr algn="just">
                        <a:lnSpc>
                          <a:spcPct val="200000"/>
                        </a:lnSpc>
                        <a:spcAft>
                          <a:spcPts val="0"/>
                        </a:spcAft>
                      </a:pPr>
                      <a:r>
                        <a:rPr lang="en-GB" sz="1000">
                          <a:effectLst/>
                        </a:rPr>
                        <a:t>Goal 3</a:t>
                      </a:r>
                      <a:endParaRPr lang="en-US" sz="1200">
                        <a:effectLst/>
                      </a:endParaRPr>
                    </a:p>
                    <a:p>
                      <a:pPr algn="just">
                        <a:lnSpc>
                          <a:spcPct val="200000"/>
                        </a:lnSpc>
                        <a:spcAft>
                          <a:spcPts val="0"/>
                        </a:spcAft>
                      </a:pPr>
                      <a:r>
                        <a:rPr lang="en-GB" sz="1000">
                          <a:effectLst/>
                        </a:rPr>
                        <a:t>Goal 4</a:t>
                      </a:r>
                      <a:endParaRPr lang="en-US" sz="1200">
                        <a:effectLst/>
                        <a:latin typeface="Times New Roman" charset="0"/>
                        <a:ea typeface="Times New Roman" charset="0"/>
                      </a:endParaRPr>
                    </a:p>
                  </a:txBody>
                  <a:tcPr marL="68580" marR="68580" marT="0" marB="0"/>
                </a:tc>
                <a:tc rowSpan="6">
                  <a:txBody>
                    <a:bodyPr/>
                    <a:lstStyle/>
                    <a:p>
                      <a:pPr algn="just">
                        <a:lnSpc>
                          <a:spcPct val="200000"/>
                        </a:lnSpc>
                        <a:spcAft>
                          <a:spcPts val="0"/>
                        </a:spcAft>
                      </a:pPr>
                      <a:r>
                        <a:rPr lang="en-GB" sz="1000" dirty="0">
                          <a:effectLst/>
                        </a:rPr>
                        <a:t>Agent 2</a:t>
                      </a:r>
                      <a:endParaRPr lang="en-US" sz="1200" dirty="0">
                        <a:effectLst/>
                      </a:endParaRPr>
                    </a:p>
                    <a:p>
                      <a:pPr algn="just">
                        <a:lnSpc>
                          <a:spcPct val="200000"/>
                        </a:lnSpc>
                        <a:spcAft>
                          <a:spcPts val="0"/>
                        </a:spcAft>
                      </a:pPr>
                      <a:r>
                        <a:rPr lang="en-GB" sz="1000" dirty="0">
                          <a:effectLst/>
                        </a:rPr>
                        <a:t>Agent 3</a:t>
                      </a:r>
                      <a:endParaRPr lang="en-US" sz="1200" dirty="0">
                        <a:effectLst/>
                      </a:endParaRPr>
                    </a:p>
                    <a:p>
                      <a:pPr algn="just">
                        <a:lnSpc>
                          <a:spcPct val="200000"/>
                        </a:lnSpc>
                        <a:spcAft>
                          <a:spcPts val="0"/>
                        </a:spcAft>
                      </a:pPr>
                      <a:r>
                        <a:rPr lang="en-GB" sz="1000" dirty="0">
                          <a:effectLst/>
                        </a:rPr>
                        <a:t>Agent 4 </a:t>
                      </a:r>
                      <a:endParaRPr lang="en-US" sz="1200" dirty="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a:effectLst/>
                        </a:rPr>
                        <a:t>Environmental context</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a:effectLst/>
                        </a:rPr>
                        <a:t>1</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a:effectLst/>
                        </a:rPr>
                        <a:t>0,2</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a:effectLst/>
                        </a:rPr>
                        <a:t>5</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dirty="0" smtClean="0">
                          <a:effectLst/>
                          <a:latin typeface="+mn-lt"/>
                          <a:ea typeface="+mn-ea"/>
                        </a:rPr>
                        <a:t>1</a:t>
                      </a:r>
                      <a:endParaRPr lang="en-US" sz="1200" dirty="0">
                        <a:effectLst/>
                        <a:latin typeface="Times New Roman" charset="0"/>
                        <a:ea typeface="Times New Roman" charset="0"/>
                      </a:endParaRPr>
                    </a:p>
                  </a:txBody>
                  <a:tcPr marL="68580" marR="68580" marT="0" marB="0"/>
                </a:tc>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a:lnSpc>
                          <a:spcPct val="200000"/>
                        </a:lnSpc>
                        <a:spcAft>
                          <a:spcPts val="0"/>
                        </a:spcAft>
                      </a:pPr>
                      <a:r>
                        <a:rPr lang="en-GB" sz="1000">
                          <a:effectLst/>
                        </a:rPr>
                        <a:t>Health context</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a:effectLst/>
                        </a:rPr>
                        <a:t>-1</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a:effectLst/>
                        </a:rPr>
                        <a:t>0,5</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a:effectLst/>
                        </a:rPr>
                        <a:t>4</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dirty="0" smtClean="0">
                          <a:effectLst/>
                        </a:rPr>
                        <a:t>-2</a:t>
                      </a:r>
                      <a:endParaRPr lang="en-US" sz="1200" dirty="0">
                        <a:effectLst/>
                        <a:latin typeface="Times New Roman" charset="0"/>
                        <a:ea typeface="Times New Roman" charset="0"/>
                      </a:endParaRPr>
                    </a:p>
                  </a:txBody>
                  <a:tcPr marL="68580" marR="68580" marT="0" marB="0"/>
                </a:tc>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a:lnSpc>
                          <a:spcPct val="200000"/>
                        </a:lnSpc>
                        <a:spcAft>
                          <a:spcPts val="0"/>
                        </a:spcAft>
                      </a:pPr>
                      <a:r>
                        <a:rPr lang="en-GB" sz="1000">
                          <a:effectLst/>
                        </a:rPr>
                        <a:t>Political context</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a:effectLst/>
                        </a:rPr>
                        <a:t>0</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a:effectLst/>
                        </a:rPr>
                        <a:t> 0</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a:effectLst/>
                        </a:rPr>
                        <a:t> 0</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a:effectLst/>
                        </a:rPr>
                        <a:t>0</a:t>
                      </a:r>
                      <a:endParaRPr lang="en-US" sz="1200">
                        <a:effectLst/>
                        <a:latin typeface="Times New Roman" charset="0"/>
                        <a:ea typeface="Times New Roman" charset="0"/>
                      </a:endParaRPr>
                    </a:p>
                  </a:txBody>
                  <a:tcPr marL="68580" marR="68580" marT="0" marB="0"/>
                </a:tc>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a:lnSpc>
                          <a:spcPct val="200000"/>
                        </a:lnSpc>
                        <a:spcAft>
                          <a:spcPts val="0"/>
                        </a:spcAft>
                      </a:pPr>
                      <a:r>
                        <a:rPr lang="en-GB" sz="1000">
                          <a:effectLst/>
                        </a:rPr>
                        <a:t>Economic context</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a:effectLst/>
                        </a:rPr>
                        <a:t>1</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a:effectLst/>
                        </a:rPr>
                        <a:t>0,5</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a:effectLst/>
                        </a:rPr>
                        <a:t>1</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dirty="0" smtClean="0">
                          <a:effectLst/>
                        </a:rPr>
                        <a:t>0,5</a:t>
                      </a:r>
                      <a:endParaRPr lang="en-US" sz="1200" dirty="0">
                        <a:effectLst/>
                        <a:latin typeface="Times New Roman" charset="0"/>
                        <a:ea typeface="Times New Roman" charset="0"/>
                      </a:endParaRPr>
                    </a:p>
                  </a:txBody>
                  <a:tcPr marL="68580" marR="68580" marT="0" marB="0"/>
                </a:tc>
              </a:tr>
              <a:tr h="37911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a:lnSpc>
                          <a:spcPct val="200000"/>
                        </a:lnSpc>
                        <a:spcAft>
                          <a:spcPts val="0"/>
                        </a:spcAft>
                      </a:pPr>
                      <a:r>
                        <a:rPr lang="en-GB" sz="1000">
                          <a:effectLst/>
                        </a:rPr>
                        <a:t>Social context</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a:effectLst/>
                        </a:rPr>
                        <a:t>-1</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a:effectLst/>
                        </a:rPr>
                        <a:t>0,5</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a:effectLst/>
                        </a:rPr>
                        <a:t>3</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dirty="0" smtClean="0">
                          <a:effectLst/>
                        </a:rPr>
                        <a:t>-1,5</a:t>
                      </a:r>
                      <a:endParaRPr lang="en-US" sz="1200" dirty="0">
                        <a:effectLst/>
                        <a:latin typeface="Times New Roman" charset="0"/>
                        <a:ea typeface="Times New Roman" charset="0"/>
                      </a:endParaRPr>
                    </a:p>
                  </a:txBody>
                  <a:tcPr marL="68580" marR="68580" marT="0" marB="0"/>
                </a:tc>
              </a:tr>
              <a:tr h="37911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a:lnSpc>
                          <a:spcPct val="200000"/>
                        </a:lnSpc>
                        <a:spcAft>
                          <a:spcPts val="0"/>
                        </a:spcAft>
                      </a:pPr>
                      <a:r>
                        <a:rPr lang="en-GB" sz="1000">
                          <a:effectLst/>
                        </a:rPr>
                        <a:t>Food context</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a:effectLst/>
                        </a:rPr>
                        <a:t>1</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a:effectLst/>
                        </a:rPr>
                        <a:t>0,5</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a:effectLst/>
                        </a:rPr>
                        <a:t>2</a:t>
                      </a:r>
                      <a:endParaRPr lang="en-US" sz="12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000" dirty="0" smtClean="0">
                          <a:effectLst/>
                          <a:latin typeface="+mn-lt"/>
                          <a:ea typeface="+mn-ea"/>
                        </a:rPr>
                        <a:t>1</a:t>
                      </a:r>
                      <a:endParaRPr lang="en-US" sz="1200" dirty="0">
                        <a:effectLst/>
                        <a:latin typeface="Times New Roman" charset="0"/>
                        <a:ea typeface="Times New Roman" charset="0"/>
                      </a:endParaRPr>
                    </a:p>
                  </a:txBody>
                  <a:tcPr marL="68580" marR="68580" marT="0" marB="0"/>
                </a:tc>
              </a:tr>
            </a:tbl>
          </a:graphicData>
        </a:graphic>
      </p:graphicFrame>
      <p:sp>
        <p:nvSpPr>
          <p:cNvPr id="6" name="TextBox 5"/>
          <p:cNvSpPr txBox="1"/>
          <p:nvPr/>
        </p:nvSpPr>
        <p:spPr>
          <a:xfrm>
            <a:off x="0" y="2037150"/>
            <a:ext cx="966547" cy="369332"/>
          </a:xfrm>
          <a:prstGeom prst="rect">
            <a:avLst/>
          </a:prstGeom>
          <a:noFill/>
        </p:spPr>
        <p:txBody>
          <a:bodyPr wrap="none" rtlCol="0">
            <a:spAutoFit/>
          </a:bodyPr>
          <a:lstStyle/>
          <a:p>
            <a:r>
              <a:rPr lang="en-US" dirty="0" smtClean="0"/>
              <a:t>Table 18</a:t>
            </a:r>
          </a:p>
        </p:txBody>
      </p:sp>
    </p:spTree>
    <p:extLst>
      <p:ext uri="{BB962C8B-B14F-4D97-AF65-F5344CB8AC3E}">
        <p14:creationId xmlns:p14="http://schemas.microsoft.com/office/powerpoint/2010/main" val="974697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25410"/>
            <a:ext cx="966547" cy="369332"/>
          </a:xfrm>
          <a:prstGeom prst="rect">
            <a:avLst/>
          </a:prstGeom>
          <a:noFill/>
        </p:spPr>
        <p:txBody>
          <a:bodyPr wrap="none" rtlCol="0">
            <a:spAutoFit/>
          </a:bodyPr>
          <a:lstStyle/>
          <a:p>
            <a:r>
              <a:rPr lang="en-US" dirty="0" smtClean="0"/>
              <a:t>Table 19</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31733712"/>
              </p:ext>
            </p:extLst>
          </p:nvPr>
        </p:nvGraphicFramePr>
        <p:xfrm>
          <a:off x="1838792" y="1825410"/>
          <a:ext cx="8575208" cy="3914478"/>
        </p:xfrm>
        <a:graphic>
          <a:graphicData uri="http://schemas.openxmlformats.org/drawingml/2006/table">
            <a:tbl>
              <a:tblPr firstCol="1">
                <a:tableStyleId>{073A0DAA-6AF3-43AB-8588-CEC1D06C72B9}</a:tableStyleId>
              </a:tblPr>
              <a:tblGrid>
                <a:gridCol w="1786457"/>
                <a:gridCol w="6788751"/>
              </a:tblGrid>
              <a:tr h="580767">
                <a:tc>
                  <a:txBody>
                    <a:bodyPr/>
                    <a:lstStyle/>
                    <a:p>
                      <a:pPr algn="just">
                        <a:lnSpc>
                          <a:spcPct val="150000"/>
                        </a:lnSpc>
                        <a:spcAft>
                          <a:spcPts val="0"/>
                        </a:spcAft>
                      </a:pPr>
                      <a:r>
                        <a:rPr lang="en-GB" sz="1800">
                          <a:effectLst/>
                        </a:rPr>
                        <a:t>Agents</a:t>
                      </a:r>
                      <a:endParaRPr lang="en-US" sz="2800">
                        <a:effectLst/>
                        <a:latin typeface="Times New Roman" charset="0"/>
                        <a:ea typeface="Times New Roman" charset="0"/>
                      </a:endParaRPr>
                    </a:p>
                  </a:txBody>
                  <a:tcPr marL="68580" marR="68580" marT="0" marB="0"/>
                </a:tc>
                <a:tc>
                  <a:txBody>
                    <a:bodyPr/>
                    <a:lstStyle/>
                    <a:p>
                      <a:pPr algn="just">
                        <a:lnSpc>
                          <a:spcPct val="150000"/>
                        </a:lnSpc>
                        <a:spcAft>
                          <a:spcPts val="0"/>
                        </a:spcAft>
                      </a:pPr>
                      <a:r>
                        <a:rPr lang="en-GB" sz="1800">
                          <a:effectLst/>
                        </a:rPr>
                        <a:t>Nodes – create as many nodes as there are actors to be distinguished based on Goals/Resources/Identity</a:t>
                      </a:r>
                      <a:endParaRPr lang="en-US" sz="2800">
                        <a:effectLst/>
                        <a:latin typeface="Times New Roman" charset="0"/>
                        <a:ea typeface="Times New Roman" charset="0"/>
                      </a:endParaRPr>
                    </a:p>
                  </a:txBody>
                  <a:tcPr marL="68580" marR="68580" marT="0" marB="0"/>
                </a:tc>
              </a:tr>
              <a:tr h="967944">
                <a:tc>
                  <a:txBody>
                    <a:bodyPr/>
                    <a:lstStyle/>
                    <a:p>
                      <a:pPr algn="just">
                        <a:lnSpc>
                          <a:spcPct val="150000"/>
                        </a:lnSpc>
                        <a:spcAft>
                          <a:spcPts val="0"/>
                        </a:spcAft>
                      </a:pPr>
                      <a:r>
                        <a:rPr lang="en-GB" sz="1800">
                          <a:effectLst/>
                        </a:rPr>
                        <a:t>Interactions</a:t>
                      </a:r>
                      <a:endParaRPr lang="en-US" sz="2800">
                        <a:effectLst/>
                        <a:latin typeface="Times New Roman" charset="0"/>
                        <a:ea typeface="Times New Roman" charset="0"/>
                      </a:endParaRPr>
                    </a:p>
                  </a:txBody>
                  <a:tcPr marL="68580" marR="68580" marT="0" marB="0"/>
                </a:tc>
                <a:tc>
                  <a:txBody>
                    <a:bodyPr/>
                    <a:lstStyle/>
                    <a:p>
                      <a:pPr algn="just">
                        <a:lnSpc>
                          <a:spcPct val="150000"/>
                        </a:lnSpc>
                        <a:spcAft>
                          <a:spcPts val="0"/>
                        </a:spcAft>
                      </a:pPr>
                      <a:r>
                        <a:rPr lang="en-GB" sz="1800" dirty="0">
                          <a:effectLst/>
                        </a:rPr>
                        <a:t>Links – connect nodes that interact (undirected/directed), label them – thickness of the link can symbolize strength of the interaction – colour of the link can represent positive or negative interaction</a:t>
                      </a:r>
                      <a:endParaRPr lang="en-US" sz="2800" dirty="0">
                        <a:effectLst/>
                        <a:latin typeface="Times New Roman" charset="0"/>
                        <a:ea typeface="Times New Roman" charset="0"/>
                      </a:endParaRPr>
                    </a:p>
                  </a:txBody>
                  <a:tcPr marL="68580" marR="68580" marT="0" marB="0"/>
                </a:tc>
              </a:tr>
              <a:tr h="387178">
                <a:tc>
                  <a:txBody>
                    <a:bodyPr/>
                    <a:lstStyle/>
                    <a:p>
                      <a:pPr algn="just">
                        <a:lnSpc>
                          <a:spcPct val="150000"/>
                        </a:lnSpc>
                        <a:spcAft>
                          <a:spcPts val="0"/>
                        </a:spcAft>
                      </a:pPr>
                      <a:r>
                        <a:rPr lang="en-GB" sz="1800">
                          <a:effectLst/>
                        </a:rPr>
                        <a:t>Resources</a:t>
                      </a:r>
                      <a:endParaRPr lang="en-US" sz="2800">
                        <a:effectLst/>
                        <a:latin typeface="Times New Roman" charset="0"/>
                        <a:ea typeface="Times New Roman" charset="0"/>
                      </a:endParaRPr>
                    </a:p>
                  </a:txBody>
                  <a:tcPr marL="68580" marR="68580" marT="0" marB="0"/>
                </a:tc>
                <a:tc>
                  <a:txBody>
                    <a:bodyPr/>
                    <a:lstStyle/>
                    <a:p>
                      <a:pPr algn="just">
                        <a:lnSpc>
                          <a:spcPct val="150000"/>
                        </a:lnSpc>
                        <a:spcAft>
                          <a:spcPts val="0"/>
                        </a:spcAft>
                      </a:pPr>
                      <a:r>
                        <a:rPr lang="en-GB" sz="1800">
                          <a:effectLst/>
                        </a:rPr>
                        <a:t>Nodes – size of the nodes usually symbolizes either power or resources</a:t>
                      </a:r>
                      <a:endParaRPr lang="en-US" sz="2800">
                        <a:effectLst/>
                        <a:latin typeface="Times New Roman" charset="0"/>
                        <a:ea typeface="Times New Roman" charset="0"/>
                      </a:endParaRPr>
                    </a:p>
                  </a:txBody>
                  <a:tcPr marL="68580" marR="68580" marT="0" marB="0"/>
                </a:tc>
              </a:tr>
              <a:tr h="580767">
                <a:tc>
                  <a:txBody>
                    <a:bodyPr/>
                    <a:lstStyle/>
                    <a:p>
                      <a:pPr algn="just">
                        <a:lnSpc>
                          <a:spcPct val="150000"/>
                        </a:lnSpc>
                        <a:spcAft>
                          <a:spcPts val="0"/>
                        </a:spcAft>
                      </a:pPr>
                      <a:r>
                        <a:rPr lang="en-GB" sz="1800">
                          <a:effectLst/>
                        </a:rPr>
                        <a:t>Institutions</a:t>
                      </a:r>
                      <a:endParaRPr lang="en-US" sz="2800">
                        <a:effectLst/>
                        <a:latin typeface="Times New Roman" charset="0"/>
                        <a:ea typeface="Times New Roman" charset="0"/>
                      </a:endParaRPr>
                    </a:p>
                  </a:txBody>
                  <a:tcPr marL="68580" marR="68580" marT="0" marB="0"/>
                </a:tc>
                <a:tc>
                  <a:txBody>
                    <a:bodyPr/>
                    <a:lstStyle/>
                    <a:p>
                      <a:pPr algn="just">
                        <a:lnSpc>
                          <a:spcPct val="150000"/>
                        </a:lnSpc>
                        <a:spcAft>
                          <a:spcPts val="0"/>
                        </a:spcAft>
                      </a:pPr>
                      <a:r>
                        <a:rPr lang="en-GB" sz="1800" dirty="0">
                          <a:effectLst/>
                        </a:rPr>
                        <a:t>Institutions help to explain centrality, density, brokerage and structural holes – can be indicated by the colour of the links</a:t>
                      </a:r>
                      <a:endParaRPr lang="en-US" sz="2800" dirty="0">
                        <a:effectLst/>
                        <a:latin typeface="Times New Roman" charset="0"/>
                        <a:ea typeface="Times New Roman" charset="0"/>
                      </a:endParaRPr>
                    </a:p>
                  </a:txBody>
                  <a:tcPr marL="68580" marR="68580" marT="0" marB="0"/>
                </a:tc>
              </a:tr>
              <a:tr h="580767">
                <a:tc>
                  <a:txBody>
                    <a:bodyPr/>
                    <a:lstStyle/>
                    <a:p>
                      <a:pPr algn="just">
                        <a:lnSpc>
                          <a:spcPct val="150000"/>
                        </a:lnSpc>
                        <a:spcAft>
                          <a:spcPts val="0"/>
                        </a:spcAft>
                      </a:pPr>
                      <a:r>
                        <a:rPr lang="en-GB" sz="1800">
                          <a:effectLst/>
                        </a:rPr>
                        <a:t>Goals</a:t>
                      </a:r>
                      <a:endParaRPr lang="en-US" sz="2800">
                        <a:effectLst/>
                        <a:latin typeface="Times New Roman" charset="0"/>
                        <a:ea typeface="Times New Roman" charset="0"/>
                      </a:endParaRPr>
                    </a:p>
                  </a:txBody>
                  <a:tcPr marL="68580" marR="68580" marT="0" marB="0"/>
                </a:tc>
                <a:tc>
                  <a:txBody>
                    <a:bodyPr/>
                    <a:lstStyle/>
                    <a:p>
                      <a:pPr algn="just">
                        <a:lnSpc>
                          <a:spcPct val="150000"/>
                        </a:lnSpc>
                        <a:spcAft>
                          <a:spcPts val="0"/>
                        </a:spcAft>
                      </a:pPr>
                      <a:r>
                        <a:rPr lang="en-GB" sz="1800" dirty="0">
                          <a:effectLst/>
                        </a:rPr>
                        <a:t>Goals determine the interpretation of centrality, density, brokerage and structural holes – can be symbolized by colour of the nodes</a:t>
                      </a:r>
                      <a:endParaRPr lang="en-US" sz="2800" dirty="0">
                        <a:effectLst/>
                        <a:latin typeface="Times New Roman" charset="0"/>
                        <a:ea typeface="Times New Roman" charset="0"/>
                      </a:endParaRPr>
                    </a:p>
                  </a:txBody>
                  <a:tcPr marL="68580" marR="68580" marT="0" marB="0"/>
                </a:tc>
              </a:tr>
            </a:tbl>
          </a:graphicData>
        </a:graphic>
      </p:graphicFrame>
    </p:spTree>
    <p:extLst>
      <p:ext uri="{BB962C8B-B14F-4D97-AF65-F5344CB8AC3E}">
        <p14:creationId xmlns:p14="http://schemas.microsoft.com/office/powerpoint/2010/main" val="1236597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28763560"/>
              </p:ext>
            </p:extLst>
          </p:nvPr>
        </p:nvGraphicFramePr>
        <p:xfrm>
          <a:off x="2249714" y="1366703"/>
          <a:ext cx="7794172" cy="4886082"/>
        </p:xfrm>
        <a:graphic>
          <a:graphicData uri="http://schemas.openxmlformats.org/drawingml/2006/table">
            <a:tbl>
              <a:tblPr bandRow="1">
                <a:tableStyleId>{2D5ABB26-0587-4C30-8999-92F81FD0307C}</a:tableStyleId>
              </a:tblPr>
              <a:tblGrid>
                <a:gridCol w="522515"/>
                <a:gridCol w="7271657"/>
              </a:tblGrid>
              <a:tr h="374441">
                <a:tc>
                  <a:txBody>
                    <a:bodyPr/>
                    <a:lstStyle/>
                    <a:p>
                      <a:pPr marL="0" lvl="0" indent="0" algn="just">
                        <a:lnSpc>
                          <a:spcPct val="200000"/>
                        </a:lnSpc>
                        <a:spcBef>
                          <a:spcPts val="600"/>
                        </a:spcBef>
                        <a:spcAft>
                          <a:spcPts val="600"/>
                        </a:spcAft>
                        <a:buFontTx/>
                        <a:buNone/>
                      </a:pPr>
                      <a:r>
                        <a:rPr lang="en-US" sz="1400" dirty="0" smtClean="0">
                          <a:effectLst/>
                        </a:rPr>
                        <a:t>1.</a:t>
                      </a:r>
                      <a:endParaRPr lang="en-US" sz="1400" dirty="0" smtClean="0">
                        <a:effectLst/>
                        <a:latin typeface="Times New Roman" charset="0"/>
                        <a:ea typeface="Times New Roman" charset="0"/>
                      </a:endParaRPr>
                    </a:p>
                  </a:txBody>
                  <a:tcPr marL="52356" marR="52356" marT="0" marB="0"/>
                </a:tc>
                <a:tc>
                  <a:txBody>
                    <a:bodyPr/>
                    <a:lstStyle/>
                    <a:p>
                      <a:pPr marL="0" lvl="0" indent="0" algn="just">
                        <a:lnSpc>
                          <a:spcPct val="200000"/>
                        </a:lnSpc>
                        <a:spcBef>
                          <a:spcPts val="600"/>
                        </a:spcBef>
                        <a:spcAft>
                          <a:spcPts val="600"/>
                        </a:spcAft>
                        <a:buFontTx/>
                        <a:buNone/>
                      </a:pPr>
                      <a:r>
                        <a:rPr lang="en-GB" sz="1200" dirty="0">
                          <a:effectLst/>
                        </a:rPr>
                        <a:t>Communities and people affected by crisis receive assistance appropriate and relevant to their needs.</a:t>
                      </a:r>
                      <a:endParaRPr lang="en-US" sz="1400" dirty="0">
                        <a:effectLst/>
                        <a:latin typeface="Times New Roman" charset="0"/>
                        <a:ea typeface="Times New Roman" charset="0"/>
                      </a:endParaRPr>
                    </a:p>
                  </a:txBody>
                  <a:tcPr marL="52356" marR="52356" marT="0" marB="0"/>
                </a:tc>
              </a:tr>
              <a:tr h="374441">
                <a:tc>
                  <a:txBody>
                    <a:bodyPr/>
                    <a:lstStyle/>
                    <a:p>
                      <a:pPr marL="0" lvl="0" indent="0" algn="just">
                        <a:lnSpc>
                          <a:spcPct val="200000"/>
                        </a:lnSpc>
                        <a:spcBef>
                          <a:spcPts val="600"/>
                        </a:spcBef>
                        <a:spcAft>
                          <a:spcPts val="600"/>
                        </a:spcAft>
                        <a:buFontTx/>
                        <a:buNone/>
                      </a:pPr>
                      <a:r>
                        <a:rPr lang="en-US" sz="1400" dirty="0" smtClean="0">
                          <a:effectLst/>
                        </a:rPr>
                        <a:t>2.</a:t>
                      </a:r>
                      <a:endParaRPr lang="en-US" sz="1400" dirty="0">
                        <a:effectLst/>
                        <a:latin typeface="Times New Roman" charset="0"/>
                        <a:ea typeface="Times New Roman" charset="0"/>
                      </a:endParaRPr>
                    </a:p>
                  </a:txBody>
                  <a:tcPr marL="52356" marR="52356" marT="0" marB="0"/>
                </a:tc>
                <a:tc>
                  <a:txBody>
                    <a:bodyPr/>
                    <a:lstStyle/>
                    <a:p>
                      <a:pPr marL="0" lvl="0" indent="0" algn="just">
                        <a:lnSpc>
                          <a:spcPct val="200000"/>
                        </a:lnSpc>
                        <a:spcBef>
                          <a:spcPts val="600"/>
                        </a:spcBef>
                        <a:spcAft>
                          <a:spcPts val="600"/>
                        </a:spcAft>
                        <a:buFontTx/>
                        <a:buNone/>
                      </a:pPr>
                      <a:r>
                        <a:rPr lang="en-GB" sz="1200" dirty="0">
                          <a:effectLst/>
                        </a:rPr>
                        <a:t>Communities and people affected by crisis have access to the humanitarian assistance they need at the right time.</a:t>
                      </a:r>
                      <a:endParaRPr lang="en-US" sz="1400" dirty="0">
                        <a:effectLst/>
                        <a:latin typeface="Times New Roman" charset="0"/>
                        <a:ea typeface="Times New Roman" charset="0"/>
                      </a:endParaRPr>
                    </a:p>
                  </a:txBody>
                  <a:tcPr marL="52356" marR="52356" marT="0" marB="0"/>
                </a:tc>
              </a:tr>
              <a:tr h="379488">
                <a:tc>
                  <a:txBody>
                    <a:bodyPr/>
                    <a:lstStyle/>
                    <a:p>
                      <a:pPr marL="0" lvl="0" indent="0" algn="just">
                        <a:lnSpc>
                          <a:spcPct val="200000"/>
                        </a:lnSpc>
                        <a:spcBef>
                          <a:spcPts val="600"/>
                        </a:spcBef>
                        <a:spcAft>
                          <a:spcPts val="600"/>
                        </a:spcAft>
                        <a:buFontTx/>
                        <a:buNone/>
                      </a:pPr>
                      <a:r>
                        <a:rPr lang="en-US" sz="1400" dirty="0" smtClean="0">
                          <a:effectLst/>
                        </a:rPr>
                        <a:t>3.</a:t>
                      </a:r>
                      <a:endParaRPr lang="en-US" sz="1400" dirty="0">
                        <a:effectLst/>
                        <a:latin typeface="Times New Roman" charset="0"/>
                        <a:ea typeface="Times New Roman" charset="0"/>
                      </a:endParaRPr>
                    </a:p>
                  </a:txBody>
                  <a:tcPr marL="52356" marR="52356" marT="0" marB="0"/>
                </a:tc>
                <a:tc>
                  <a:txBody>
                    <a:bodyPr/>
                    <a:lstStyle/>
                    <a:p>
                      <a:pPr marL="0" lvl="0" indent="0" algn="just">
                        <a:lnSpc>
                          <a:spcPct val="200000"/>
                        </a:lnSpc>
                        <a:spcBef>
                          <a:spcPts val="600"/>
                        </a:spcBef>
                        <a:spcAft>
                          <a:spcPts val="600"/>
                        </a:spcAft>
                        <a:buFontTx/>
                        <a:buNone/>
                      </a:pPr>
                      <a:r>
                        <a:rPr lang="en-GB" sz="1200" dirty="0">
                          <a:effectLst/>
                        </a:rPr>
                        <a:t>Communities and people affected by crisis are not negatively affected and are more prepared, resilient and less at-risk as a result of humanitarian action.</a:t>
                      </a:r>
                      <a:endParaRPr lang="en-US" sz="1400" dirty="0">
                        <a:effectLst/>
                        <a:latin typeface="Times New Roman" charset="0"/>
                        <a:ea typeface="Times New Roman" charset="0"/>
                      </a:endParaRPr>
                    </a:p>
                  </a:txBody>
                  <a:tcPr marL="52356" marR="52356" marT="0" marB="0"/>
                </a:tc>
              </a:tr>
              <a:tr h="379488">
                <a:tc>
                  <a:txBody>
                    <a:bodyPr/>
                    <a:lstStyle/>
                    <a:p>
                      <a:pPr marL="0" lvl="0" indent="0" algn="just">
                        <a:lnSpc>
                          <a:spcPct val="200000"/>
                        </a:lnSpc>
                        <a:spcBef>
                          <a:spcPts val="600"/>
                        </a:spcBef>
                        <a:spcAft>
                          <a:spcPts val="600"/>
                        </a:spcAft>
                        <a:buFontTx/>
                        <a:buNone/>
                      </a:pPr>
                      <a:r>
                        <a:rPr lang="en-US" sz="1400" dirty="0" smtClean="0">
                          <a:effectLst/>
                        </a:rPr>
                        <a:t>4.</a:t>
                      </a:r>
                      <a:endParaRPr lang="en-US" sz="1400" dirty="0">
                        <a:effectLst/>
                        <a:latin typeface="Times New Roman" charset="0"/>
                        <a:ea typeface="Times New Roman" charset="0"/>
                      </a:endParaRPr>
                    </a:p>
                  </a:txBody>
                  <a:tcPr marL="52356" marR="52356" marT="0" marB="0"/>
                </a:tc>
                <a:tc>
                  <a:txBody>
                    <a:bodyPr/>
                    <a:lstStyle/>
                    <a:p>
                      <a:pPr marL="0" lvl="0" indent="0" algn="just">
                        <a:lnSpc>
                          <a:spcPct val="200000"/>
                        </a:lnSpc>
                        <a:spcBef>
                          <a:spcPts val="600"/>
                        </a:spcBef>
                        <a:spcAft>
                          <a:spcPts val="600"/>
                        </a:spcAft>
                        <a:buFontTx/>
                        <a:buNone/>
                      </a:pPr>
                      <a:r>
                        <a:rPr lang="en-GB" sz="1200" dirty="0">
                          <a:effectLst/>
                        </a:rPr>
                        <a:t>Communities and people affected by crisis know their rights and entitlements, have access to information and participate in decisions that affect them.</a:t>
                      </a:r>
                      <a:endParaRPr lang="en-US" sz="1400" dirty="0">
                        <a:effectLst/>
                        <a:latin typeface="Times New Roman" charset="0"/>
                        <a:ea typeface="Times New Roman" charset="0"/>
                      </a:endParaRPr>
                    </a:p>
                  </a:txBody>
                  <a:tcPr marL="52356" marR="52356" marT="0" marB="0"/>
                </a:tc>
              </a:tr>
              <a:tr h="374441">
                <a:tc>
                  <a:txBody>
                    <a:bodyPr/>
                    <a:lstStyle/>
                    <a:p>
                      <a:pPr marL="0" lvl="0" indent="0" algn="just">
                        <a:lnSpc>
                          <a:spcPct val="200000"/>
                        </a:lnSpc>
                        <a:spcBef>
                          <a:spcPts val="600"/>
                        </a:spcBef>
                        <a:spcAft>
                          <a:spcPts val="600"/>
                        </a:spcAft>
                        <a:buFontTx/>
                        <a:buNone/>
                      </a:pPr>
                      <a:r>
                        <a:rPr lang="en-US" sz="1400" dirty="0" smtClean="0">
                          <a:effectLst/>
                        </a:rPr>
                        <a:t>5.</a:t>
                      </a:r>
                      <a:endParaRPr lang="en-US" sz="1400" dirty="0">
                        <a:effectLst/>
                        <a:latin typeface="Times New Roman" charset="0"/>
                        <a:ea typeface="Times New Roman" charset="0"/>
                      </a:endParaRPr>
                    </a:p>
                  </a:txBody>
                  <a:tcPr marL="52356" marR="52356" marT="0" marB="0"/>
                </a:tc>
                <a:tc>
                  <a:txBody>
                    <a:bodyPr/>
                    <a:lstStyle/>
                    <a:p>
                      <a:pPr marL="0" lvl="0" indent="0" algn="just">
                        <a:lnSpc>
                          <a:spcPct val="200000"/>
                        </a:lnSpc>
                        <a:spcBef>
                          <a:spcPts val="600"/>
                        </a:spcBef>
                        <a:spcAft>
                          <a:spcPts val="600"/>
                        </a:spcAft>
                        <a:buFontTx/>
                        <a:buNone/>
                      </a:pPr>
                      <a:r>
                        <a:rPr lang="en-GB" sz="1200">
                          <a:effectLst/>
                        </a:rPr>
                        <a:t>Communities and people affected by crisis have access to safe and responsive mechanisms to handle complaints.</a:t>
                      </a:r>
                      <a:endParaRPr lang="en-US" sz="1400">
                        <a:effectLst/>
                        <a:latin typeface="Times New Roman" charset="0"/>
                        <a:ea typeface="Times New Roman" charset="0"/>
                      </a:endParaRPr>
                    </a:p>
                  </a:txBody>
                  <a:tcPr marL="52356" marR="52356" marT="0" marB="0"/>
                </a:tc>
              </a:tr>
              <a:tr h="204340">
                <a:tc>
                  <a:txBody>
                    <a:bodyPr/>
                    <a:lstStyle/>
                    <a:p>
                      <a:pPr marL="0" lvl="0" indent="0" algn="just">
                        <a:lnSpc>
                          <a:spcPct val="200000"/>
                        </a:lnSpc>
                        <a:spcBef>
                          <a:spcPts val="600"/>
                        </a:spcBef>
                        <a:spcAft>
                          <a:spcPts val="600"/>
                        </a:spcAft>
                        <a:buFontTx/>
                        <a:buNone/>
                      </a:pPr>
                      <a:r>
                        <a:rPr lang="en-US" sz="1400" dirty="0" smtClean="0">
                          <a:effectLst/>
                        </a:rPr>
                        <a:t>6.</a:t>
                      </a:r>
                      <a:endParaRPr lang="en-US" sz="1400" dirty="0">
                        <a:effectLst/>
                        <a:latin typeface="Times New Roman" charset="0"/>
                        <a:ea typeface="Times New Roman" charset="0"/>
                      </a:endParaRPr>
                    </a:p>
                  </a:txBody>
                  <a:tcPr marL="52356" marR="52356" marT="0" marB="0"/>
                </a:tc>
                <a:tc>
                  <a:txBody>
                    <a:bodyPr/>
                    <a:lstStyle/>
                    <a:p>
                      <a:pPr marL="0" lvl="0" indent="0" algn="just">
                        <a:lnSpc>
                          <a:spcPct val="200000"/>
                        </a:lnSpc>
                        <a:spcBef>
                          <a:spcPts val="600"/>
                        </a:spcBef>
                        <a:spcAft>
                          <a:spcPts val="600"/>
                        </a:spcAft>
                        <a:buFontTx/>
                        <a:buNone/>
                      </a:pPr>
                      <a:r>
                        <a:rPr lang="en-GB" sz="1200">
                          <a:effectLst/>
                        </a:rPr>
                        <a:t>Communities and people affected by crisis receive coordinated, complementary assistance.</a:t>
                      </a:r>
                      <a:endParaRPr lang="en-US" sz="1400">
                        <a:effectLst/>
                        <a:latin typeface="Times New Roman" charset="0"/>
                        <a:ea typeface="Times New Roman" charset="0"/>
                      </a:endParaRPr>
                    </a:p>
                  </a:txBody>
                  <a:tcPr marL="52356" marR="52356" marT="0" marB="0"/>
                </a:tc>
              </a:tr>
              <a:tr h="379488">
                <a:tc>
                  <a:txBody>
                    <a:bodyPr/>
                    <a:lstStyle/>
                    <a:p>
                      <a:pPr marL="0" lvl="0" indent="0" algn="just">
                        <a:lnSpc>
                          <a:spcPct val="200000"/>
                        </a:lnSpc>
                        <a:spcBef>
                          <a:spcPts val="600"/>
                        </a:spcBef>
                        <a:spcAft>
                          <a:spcPts val="600"/>
                        </a:spcAft>
                        <a:buFontTx/>
                        <a:buNone/>
                      </a:pPr>
                      <a:r>
                        <a:rPr lang="en-US" sz="1400" dirty="0" smtClean="0">
                          <a:effectLst/>
                        </a:rPr>
                        <a:t>7.</a:t>
                      </a:r>
                      <a:endParaRPr lang="en-US" sz="1400" dirty="0">
                        <a:effectLst/>
                        <a:latin typeface="Times New Roman" charset="0"/>
                        <a:ea typeface="Times New Roman" charset="0"/>
                      </a:endParaRPr>
                    </a:p>
                  </a:txBody>
                  <a:tcPr marL="52356" marR="52356" marT="0" marB="0"/>
                </a:tc>
                <a:tc>
                  <a:txBody>
                    <a:bodyPr/>
                    <a:lstStyle/>
                    <a:p>
                      <a:pPr marL="0" lvl="0" indent="0" algn="just">
                        <a:lnSpc>
                          <a:spcPct val="200000"/>
                        </a:lnSpc>
                        <a:spcBef>
                          <a:spcPts val="600"/>
                        </a:spcBef>
                        <a:spcAft>
                          <a:spcPts val="600"/>
                        </a:spcAft>
                        <a:buFontTx/>
                        <a:buNone/>
                      </a:pPr>
                      <a:r>
                        <a:rPr lang="en-GB" sz="1200">
                          <a:effectLst/>
                        </a:rPr>
                        <a:t>Communities and people affected by crisis can expect delivery of improved assistance as organisations learn from experience and reflection.</a:t>
                      </a:r>
                      <a:endParaRPr lang="en-US" sz="1400">
                        <a:effectLst/>
                        <a:latin typeface="Times New Roman" charset="0"/>
                        <a:ea typeface="Times New Roman" charset="0"/>
                      </a:endParaRPr>
                    </a:p>
                  </a:txBody>
                  <a:tcPr marL="52356" marR="52356" marT="0" marB="0"/>
                </a:tc>
              </a:tr>
              <a:tr h="379488">
                <a:tc>
                  <a:txBody>
                    <a:bodyPr/>
                    <a:lstStyle/>
                    <a:p>
                      <a:pPr marL="0" lvl="0" indent="0" algn="just">
                        <a:lnSpc>
                          <a:spcPct val="200000"/>
                        </a:lnSpc>
                        <a:spcBef>
                          <a:spcPts val="600"/>
                        </a:spcBef>
                        <a:spcAft>
                          <a:spcPts val="600"/>
                        </a:spcAft>
                        <a:buFontTx/>
                        <a:buNone/>
                      </a:pPr>
                      <a:r>
                        <a:rPr lang="en-US" sz="1400" dirty="0" smtClean="0">
                          <a:effectLst/>
                        </a:rPr>
                        <a:t>8.</a:t>
                      </a:r>
                      <a:endParaRPr lang="en-US" sz="1400" dirty="0">
                        <a:effectLst/>
                        <a:latin typeface="Times New Roman" charset="0"/>
                        <a:ea typeface="Times New Roman" charset="0"/>
                      </a:endParaRPr>
                    </a:p>
                  </a:txBody>
                  <a:tcPr marL="52356" marR="52356" marT="0" marB="0"/>
                </a:tc>
                <a:tc>
                  <a:txBody>
                    <a:bodyPr/>
                    <a:lstStyle/>
                    <a:p>
                      <a:pPr marL="0" lvl="0" indent="0" algn="just">
                        <a:lnSpc>
                          <a:spcPct val="200000"/>
                        </a:lnSpc>
                        <a:spcBef>
                          <a:spcPts val="600"/>
                        </a:spcBef>
                        <a:spcAft>
                          <a:spcPts val="600"/>
                        </a:spcAft>
                        <a:buFontTx/>
                        <a:buNone/>
                      </a:pPr>
                      <a:r>
                        <a:rPr lang="en-GB" sz="1200" dirty="0">
                          <a:effectLst/>
                        </a:rPr>
                        <a:t>Communities and people affected by crisis receive the assistance they require from competent and well-managed staff and volunteers.</a:t>
                      </a:r>
                      <a:endParaRPr lang="en-US" sz="1400" dirty="0">
                        <a:effectLst/>
                        <a:latin typeface="Times New Roman" charset="0"/>
                        <a:ea typeface="Times New Roman" charset="0"/>
                      </a:endParaRPr>
                    </a:p>
                  </a:txBody>
                  <a:tcPr marL="52356" marR="52356" marT="0" marB="0"/>
                </a:tc>
              </a:tr>
              <a:tr h="379488">
                <a:tc>
                  <a:txBody>
                    <a:bodyPr/>
                    <a:lstStyle/>
                    <a:p>
                      <a:pPr marL="0" lvl="0" indent="0" algn="just">
                        <a:lnSpc>
                          <a:spcPct val="200000"/>
                        </a:lnSpc>
                        <a:spcBef>
                          <a:spcPts val="600"/>
                        </a:spcBef>
                        <a:spcAft>
                          <a:spcPts val="600"/>
                        </a:spcAft>
                        <a:buFontTx/>
                        <a:buNone/>
                      </a:pPr>
                      <a:r>
                        <a:rPr lang="en-US" sz="1400" dirty="0" smtClean="0">
                          <a:effectLst/>
                        </a:rPr>
                        <a:t>9.</a:t>
                      </a:r>
                      <a:endParaRPr lang="en-US" sz="1400" dirty="0">
                        <a:effectLst/>
                        <a:latin typeface="Times New Roman" charset="0"/>
                        <a:ea typeface="Times New Roman" charset="0"/>
                      </a:endParaRPr>
                    </a:p>
                  </a:txBody>
                  <a:tcPr marL="52356" marR="52356" marT="0" marB="0"/>
                </a:tc>
                <a:tc>
                  <a:txBody>
                    <a:bodyPr/>
                    <a:lstStyle/>
                    <a:p>
                      <a:pPr marL="0" lvl="0" indent="0" algn="just">
                        <a:lnSpc>
                          <a:spcPct val="200000"/>
                        </a:lnSpc>
                        <a:spcBef>
                          <a:spcPts val="600"/>
                        </a:spcBef>
                        <a:spcAft>
                          <a:spcPts val="600"/>
                        </a:spcAft>
                        <a:buFontTx/>
                        <a:buNone/>
                      </a:pPr>
                      <a:r>
                        <a:rPr lang="en-GB" sz="1200" dirty="0">
                          <a:effectLst/>
                        </a:rPr>
                        <a:t>Communities and people affected by crisis can expect that the organisations assisting them are managing resources effectively, efficiently and ethically.</a:t>
                      </a:r>
                      <a:endParaRPr lang="en-US" sz="1400" dirty="0">
                        <a:effectLst/>
                        <a:latin typeface="Times New Roman" charset="0"/>
                        <a:ea typeface="Times New Roman" charset="0"/>
                      </a:endParaRPr>
                    </a:p>
                  </a:txBody>
                  <a:tcPr marL="52356" marR="52356" marT="0" marB="0"/>
                </a:tc>
              </a:tr>
            </a:tbl>
          </a:graphicData>
        </a:graphic>
      </p:graphicFrame>
      <p:sp>
        <p:nvSpPr>
          <p:cNvPr id="6" name="TextBox 5"/>
          <p:cNvSpPr txBox="1"/>
          <p:nvPr/>
        </p:nvSpPr>
        <p:spPr>
          <a:xfrm>
            <a:off x="0" y="1366703"/>
            <a:ext cx="849528" cy="646331"/>
          </a:xfrm>
          <a:prstGeom prst="rect">
            <a:avLst/>
          </a:prstGeom>
          <a:noFill/>
        </p:spPr>
        <p:txBody>
          <a:bodyPr wrap="none" rtlCol="0">
            <a:spAutoFit/>
          </a:bodyPr>
          <a:lstStyle/>
          <a:p>
            <a:r>
              <a:rPr lang="en-US" dirty="0" smtClean="0"/>
              <a:t>Table 2</a:t>
            </a:r>
          </a:p>
          <a:p>
            <a:endParaRPr lang="en-US" dirty="0"/>
          </a:p>
        </p:txBody>
      </p:sp>
    </p:spTree>
    <p:extLst>
      <p:ext uri="{BB962C8B-B14F-4D97-AF65-F5344CB8AC3E}">
        <p14:creationId xmlns:p14="http://schemas.microsoft.com/office/powerpoint/2010/main" val="985116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63417"/>
            <a:ext cx="966547" cy="369332"/>
          </a:xfrm>
          <a:prstGeom prst="rect">
            <a:avLst/>
          </a:prstGeom>
          <a:noFill/>
        </p:spPr>
        <p:txBody>
          <a:bodyPr wrap="none" rtlCol="0">
            <a:spAutoFit/>
          </a:bodyPr>
          <a:lstStyle/>
          <a:p>
            <a:r>
              <a:rPr lang="en-US" dirty="0" smtClean="0"/>
              <a:t>Table 20</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74634262"/>
              </p:ext>
            </p:extLst>
          </p:nvPr>
        </p:nvGraphicFramePr>
        <p:xfrm>
          <a:off x="2718324" y="1763417"/>
          <a:ext cx="6647817" cy="4807864"/>
        </p:xfrm>
        <a:graphic>
          <a:graphicData uri="http://schemas.openxmlformats.org/drawingml/2006/table">
            <a:tbl>
              <a:tblPr firstRow="1" firstCol="1" bandRow="1">
                <a:tableStyleId>{073A0DAA-6AF3-43AB-8588-CEC1D06C72B9}</a:tableStyleId>
              </a:tblPr>
              <a:tblGrid>
                <a:gridCol w="550599"/>
                <a:gridCol w="1962913"/>
                <a:gridCol w="1939392"/>
                <a:gridCol w="2194913"/>
              </a:tblGrid>
              <a:tr h="1602621">
                <a:tc>
                  <a:txBody>
                    <a:bodyPr/>
                    <a:lstStyle/>
                    <a:p>
                      <a:pPr algn="r">
                        <a:lnSpc>
                          <a:spcPct val="200000"/>
                        </a:lnSpc>
                        <a:spcAft>
                          <a:spcPts val="0"/>
                        </a:spcAft>
                      </a:pPr>
                      <a:r>
                        <a:rPr lang="en-GB" sz="1600">
                          <a:effectLst/>
                        </a:rPr>
                        <a:t> </a:t>
                      </a:r>
                      <a:endParaRPr lang="en-US" sz="2400">
                        <a:effectLst/>
                        <a:latin typeface="Times New Roman" charset="0"/>
                        <a:ea typeface="Times New Roman" charset="0"/>
                      </a:endParaRPr>
                    </a:p>
                  </a:txBody>
                  <a:tcPr marL="68580" marR="68580" marT="0" marB="0" vert="vert270"/>
                </a:tc>
                <a:tc>
                  <a:txBody>
                    <a:bodyPr/>
                    <a:lstStyle/>
                    <a:p>
                      <a:pPr algn="l">
                        <a:lnSpc>
                          <a:spcPct val="200000"/>
                        </a:lnSpc>
                        <a:spcAft>
                          <a:spcPts val="0"/>
                        </a:spcAft>
                      </a:pPr>
                      <a:r>
                        <a:rPr lang="en-GB" sz="1600" dirty="0">
                          <a:effectLst/>
                        </a:rPr>
                        <a:t>Positive or Negative Impact on Context Dimension</a:t>
                      </a:r>
                      <a:endParaRPr lang="en-US" sz="2400" dirty="0">
                        <a:effectLst/>
                        <a:latin typeface="Times New Roman" charset="0"/>
                        <a:ea typeface="Times New Roman" charset="0"/>
                      </a:endParaRPr>
                    </a:p>
                  </a:txBody>
                  <a:tcPr marL="68580" marR="68580" marT="0" marB="0"/>
                </a:tc>
                <a:tc>
                  <a:txBody>
                    <a:bodyPr/>
                    <a:lstStyle/>
                    <a:p>
                      <a:pPr algn="l">
                        <a:lnSpc>
                          <a:spcPct val="200000"/>
                        </a:lnSpc>
                        <a:spcAft>
                          <a:spcPts val="0"/>
                        </a:spcAft>
                      </a:pPr>
                      <a:r>
                        <a:rPr lang="en-GB" sz="1600">
                          <a:effectLst/>
                        </a:rPr>
                        <a:t>Force of the Hazard </a:t>
                      </a:r>
                      <a:endParaRPr lang="en-US" sz="2400">
                        <a:effectLst/>
                        <a:latin typeface="Times New Roman" charset="0"/>
                        <a:ea typeface="Times New Roman" charset="0"/>
                      </a:endParaRPr>
                    </a:p>
                  </a:txBody>
                  <a:tcPr marL="68580" marR="68580" marT="0" marB="0"/>
                </a:tc>
                <a:tc>
                  <a:txBody>
                    <a:bodyPr/>
                    <a:lstStyle/>
                    <a:p>
                      <a:pPr algn="l">
                        <a:lnSpc>
                          <a:spcPct val="200000"/>
                        </a:lnSpc>
                        <a:spcAft>
                          <a:spcPts val="0"/>
                        </a:spcAft>
                      </a:pPr>
                      <a:r>
                        <a:rPr lang="en-GB" sz="1600">
                          <a:effectLst/>
                        </a:rPr>
                        <a:t>Hazard Effect on Context dimension </a:t>
                      </a:r>
                      <a:endParaRPr lang="en-US" sz="2400">
                        <a:effectLst/>
                        <a:latin typeface="Times New Roman" charset="0"/>
                        <a:ea typeface="Times New Roman" charset="0"/>
                      </a:endParaRPr>
                    </a:p>
                  </a:txBody>
                  <a:tcPr marL="68580" marR="68580" marT="0" marB="0"/>
                </a:tc>
              </a:tr>
              <a:tr h="2163510">
                <a:tc>
                  <a:txBody>
                    <a:bodyPr/>
                    <a:lstStyle/>
                    <a:p>
                      <a:pPr algn="r">
                        <a:lnSpc>
                          <a:spcPct val="200000"/>
                        </a:lnSpc>
                        <a:spcAft>
                          <a:spcPts val="0"/>
                        </a:spcAft>
                      </a:pPr>
                      <a:r>
                        <a:rPr lang="en-GB" sz="1600" dirty="0">
                          <a:effectLst/>
                        </a:rPr>
                        <a:t>Description</a:t>
                      </a:r>
                      <a:endParaRPr lang="en-US" sz="2400" dirty="0">
                        <a:effectLst/>
                        <a:latin typeface="Times New Roman" charset="0"/>
                        <a:ea typeface="Times New Roman" charset="0"/>
                      </a:endParaRPr>
                    </a:p>
                  </a:txBody>
                  <a:tcPr marL="68580" marR="68580" marT="0" marB="0" vert="vert270"/>
                </a:tc>
                <a:tc>
                  <a:txBody>
                    <a:bodyPr/>
                    <a:lstStyle/>
                    <a:p>
                      <a:pPr algn="l">
                        <a:lnSpc>
                          <a:spcPct val="200000"/>
                        </a:lnSpc>
                        <a:spcAft>
                          <a:spcPts val="0"/>
                        </a:spcAft>
                      </a:pPr>
                      <a:r>
                        <a:rPr lang="en-GB" sz="1600" dirty="0">
                          <a:effectLst/>
                        </a:rPr>
                        <a:t>Has the hazard positive or negative effect on the Context dimension?</a:t>
                      </a:r>
                      <a:endParaRPr lang="en-US" sz="2400" dirty="0">
                        <a:effectLst/>
                        <a:latin typeface="Times New Roman" charset="0"/>
                        <a:ea typeface="Times New Roman" charset="0"/>
                      </a:endParaRPr>
                    </a:p>
                  </a:txBody>
                  <a:tcPr marL="68580" marR="68580" marT="0" marB="0"/>
                </a:tc>
                <a:tc>
                  <a:txBody>
                    <a:bodyPr/>
                    <a:lstStyle/>
                    <a:p>
                      <a:pPr algn="l">
                        <a:lnSpc>
                          <a:spcPct val="200000"/>
                        </a:lnSpc>
                        <a:spcAft>
                          <a:spcPts val="0"/>
                        </a:spcAft>
                      </a:pPr>
                      <a:r>
                        <a:rPr lang="en-GB" sz="1600">
                          <a:effectLst/>
                        </a:rPr>
                        <a:t>How much force does the hazard exert relative to the context dimension?</a:t>
                      </a:r>
                      <a:endParaRPr lang="en-US" sz="2400">
                        <a:effectLst/>
                        <a:latin typeface="Times New Roman" charset="0"/>
                        <a:ea typeface="Times New Roman" charset="0"/>
                      </a:endParaRPr>
                    </a:p>
                  </a:txBody>
                  <a:tcPr marL="68580" marR="68580" marT="0" marB="0"/>
                </a:tc>
                <a:tc>
                  <a:txBody>
                    <a:bodyPr/>
                    <a:lstStyle/>
                    <a:p>
                      <a:pPr algn="l">
                        <a:lnSpc>
                          <a:spcPct val="200000"/>
                        </a:lnSpc>
                        <a:spcAft>
                          <a:spcPts val="0"/>
                        </a:spcAft>
                      </a:pPr>
                      <a:r>
                        <a:rPr lang="en-GB" sz="1600">
                          <a:effectLst/>
                        </a:rPr>
                        <a:t>Effective power of the Hazard</a:t>
                      </a:r>
                      <a:endParaRPr lang="en-US" sz="2400">
                        <a:effectLst/>
                        <a:latin typeface="Times New Roman" charset="0"/>
                        <a:ea typeface="Times New Roman" charset="0"/>
                      </a:endParaRPr>
                    </a:p>
                  </a:txBody>
                  <a:tcPr marL="68580" marR="68580" marT="0" marB="0"/>
                </a:tc>
              </a:tr>
              <a:tr h="1041733">
                <a:tc>
                  <a:txBody>
                    <a:bodyPr/>
                    <a:lstStyle/>
                    <a:p>
                      <a:pPr algn="r">
                        <a:lnSpc>
                          <a:spcPct val="200000"/>
                        </a:lnSpc>
                        <a:spcAft>
                          <a:spcPts val="0"/>
                        </a:spcAft>
                      </a:pPr>
                      <a:r>
                        <a:rPr lang="en-GB" sz="1600" dirty="0">
                          <a:effectLst/>
                        </a:rPr>
                        <a:t>Processing</a:t>
                      </a:r>
                      <a:endParaRPr lang="en-US" sz="2400" dirty="0">
                        <a:effectLst/>
                        <a:latin typeface="Times New Roman" charset="0"/>
                        <a:ea typeface="Times New Roman" charset="0"/>
                      </a:endParaRPr>
                    </a:p>
                  </a:txBody>
                  <a:tcPr marL="68580" marR="68580" marT="0" marB="0" vert="vert270"/>
                </a:tc>
                <a:tc>
                  <a:txBody>
                    <a:bodyPr/>
                    <a:lstStyle/>
                    <a:p>
                      <a:pPr algn="just">
                        <a:lnSpc>
                          <a:spcPct val="200000"/>
                        </a:lnSpc>
                        <a:spcAft>
                          <a:spcPts val="0"/>
                        </a:spcAft>
                      </a:pPr>
                      <a:r>
                        <a:rPr lang="en-GB" sz="1600" dirty="0">
                          <a:effectLst/>
                        </a:rPr>
                        <a:t>Between </a:t>
                      </a:r>
                      <a:endParaRPr lang="en-US" sz="2400" dirty="0">
                        <a:effectLst/>
                      </a:endParaRPr>
                    </a:p>
                    <a:p>
                      <a:pPr algn="just">
                        <a:lnSpc>
                          <a:spcPct val="200000"/>
                        </a:lnSpc>
                        <a:spcAft>
                          <a:spcPts val="0"/>
                        </a:spcAft>
                      </a:pPr>
                      <a:r>
                        <a:rPr lang="en-GB" sz="1600" dirty="0">
                          <a:effectLst/>
                        </a:rPr>
                        <a:t>[-1 to 1]</a:t>
                      </a:r>
                      <a:endParaRPr lang="en-US" sz="2400" dirty="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600">
                          <a:effectLst/>
                        </a:rPr>
                        <a:t>Between </a:t>
                      </a:r>
                      <a:endParaRPr lang="en-US" sz="2400">
                        <a:effectLst/>
                      </a:endParaRPr>
                    </a:p>
                    <a:p>
                      <a:pPr algn="just">
                        <a:lnSpc>
                          <a:spcPct val="200000"/>
                        </a:lnSpc>
                        <a:spcAft>
                          <a:spcPts val="0"/>
                        </a:spcAft>
                      </a:pPr>
                      <a:r>
                        <a:rPr lang="en-GB" sz="1600">
                          <a:effectLst/>
                        </a:rPr>
                        <a:t>[0 to 6]</a:t>
                      </a:r>
                      <a:endParaRPr lang="en-US" sz="24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600" dirty="0">
                          <a:effectLst/>
                        </a:rPr>
                        <a:t>Impact x Force</a:t>
                      </a:r>
                      <a:endParaRPr lang="en-US" sz="2400" dirty="0">
                        <a:effectLst/>
                        <a:latin typeface="Times New Roman" charset="0"/>
                        <a:ea typeface="Times New Roman" charset="0"/>
                      </a:endParaRPr>
                    </a:p>
                  </a:txBody>
                  <a:tcPr marL="68580" marR="68580" marT="0" marB="0"/>
                </a:tc>
              </a:tr>
            </a:tbl>
          </a:graphicData>
        </a:graphic>
      </p:graphicFrame>
    </p:spTree>
    <p:extLst>
      <p:ext uri="{BB962C8B-B14F-4D97-AF65-F5344CB8AC3E}">
        <p14:creationId xmlns:p14="http://schemas.microsoft.com/office/powerpoint/2010/main" val="1073006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57885"/>
            <a:ext cx="966547" cy="369332"/>
          </a:xfrm>
          <a:prstGeom prst="rect">
            <a:avLst/>
          </a:prstGeom>
          <a:noFill/>
        </p:spPr>
        <p:txBody>
          <a:bodyPr wrap="none" rtlCol="0">
            <a:spAutoFit/>
          </a:bodyPr>
          <a:lstStyle/>
          <a:p>
            <a:r>
              <a:rPr lang="en-US" dirty="0" smtClean="0"/>
              <a:t>Table 21</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105904801"/>
              </p:ext>
            </p:extLst>
          </p:nvPr>
        </p:nvGraphicFramePr>
        <p:xfrm>
          <a:off x="1625601" y="2057885"/>
          <a:ext cx="8991599" cy="3501201"/>
        </p:xfrm>
        <a:graphic>
          <a:graphicData uri="http://schemas.openxmlformats.org/drawingml/2006/table">
            <a:tbl>
              <a:tblPr firstRow="1" firstCol="1" bandRow="1">
                <a:tableStyleId>{073A0DAA-6AF3-43AB-8588-CEC1D06C72B9}</a:tableStyleId>
              </a:tblPr>
              <a:tblGrid>
                <a:gridCol w="414787"/>
                <a:gridCol w="1188730"/>
                <a:gridCol w="1393683"/>
                <a:gridCol w="1568381"/>
                <a:gridCol w="1382949"/>
                <a:gridCol w="1383923"/>
                <a:gridCol w="1659146"/>
              </a:tblGrid>
              <a:tr h="238125">
                <a:tc>
                  <a:txBody>
                    <a:bodyPr/>
                    <a:lstStyle/>
                    <a:p>
                      <a:pPr algn="just">
                        <a:lnSpc>
                          <a:spcPct val="200000"/>
                        </a:lnSpc>
                        <a:spcAft>
                          <a:spcPts val="0"/>
                        </a:spcAft>
                      </a:pPr>
                      <a:r>
                        <a:rPr lang="en-GB" sz="1200">
                          <a:effectLst/>
                        </a:rPr>
                        <a:t> </a:t>
                      </a:r>
                      <a:endParaRPr lang="en-US" sz="1800">
                        <a:effectLst/>
                        <a:latin typeface="Times New Roman" charset="0"/>
                        <a:ea typeface="Times New Roman" charset="0"/>
                      </a:endParaRPr>
                    </a:p>
                  </a:txBody>
                  <a:tcPr marL="68580" marR="68580" marT="0" marB="0"/>
                </a:tc>
                <a:tc>
                  <a:txBody>
                    <a:bodyPr/>
                    <a:lstStyle/>
                    <a:p>
                      <a:pPr algn="l">
                        <a:lnSpc>
                          <a:spcPct val="200000"/>
                        </a:lnSpc>
                        <a:spcAft>
                          <a:spcPts val="0"/>
                        </a:spcAft>
                      </a:pPr>
                      <a:r>
                        <a:rPr lang="en-GB" sz="1200">
                          <a:effectLst/>
                        </a:rPr>
                        <a:t>Agent </a:t>
                      </a:r>
                      <a:endParaRPr lang="en-US" sz="1800">
                        <a:effectLst/>
                        <a:latin typeface="Times New Roman" charset="0"/>
                        <a:ea typeface="Times New Roman" charset="0"/>
                      </a:endParaRPr>
                    </a:p>
                  </a:txBody>
                  <a:tcPr marL="68580" marR="68580" marT="0" marB="0"/>
                </a:tc>
                <a:tc>
                  <a:txBody>
                    <a:bodyPr/>
                    <a:lstStyle/>
                    <a:p>
                      <a:pPr algn="l">
                        <a:lnSpc>
                          <a:spcPct val="200000"/>
                        </a:lnSpc>
                        <a:spcAft>
                          <a:spcPts val="0"/>
                        </a:spcAft>
                      </a:pPr>
                      <a:r>
                        <a:rPr lang="en-GB" sz="1200">
                          <a:effectLst/>
                        </a:rPr>
                        <a:t>Goals </a:t>
                      </a:r>
                      <a:endParaRPr lang="en-US" sz="1800">
                        <a:effectLst/>
                        <a:latin typeface="Times New Roman" charset="0"/>
                        <a:ea typeface="Times New Roman" charset="0"/>
                      </a:endParaRPr>
                    </a:p>
                  </a:txBody>
                  <a:tcPr marL="68580" marR="68580" marT="0" marB="0"/>
                </a:tc>
                <a:tc>
                  <a:txBody>
                    <a:bodyPr/>
                    <a:lstStyle/>
                    <a:p>
                      <a:pPr algn="l">
                        <a:lnSpc>
                          <a:spcPct val="200000"/>
                        </a:lnSpc>
                        <a:spcAft>
                          <a:spcPts val="0"/>
                        </a:spcAft>
                      </a:pPr>
                      <a:r>
                        <a:rPr lang="en-GB" sz="1200">
                          <a:effectLst/>
                        </a:rPr>
                        <a:t>(Inter)action </a:t>
                      </a:r>
                      <a:endParaRPr lang="en-US" sz="1800">
                        <a:effectLst/>
                        <a:latin typeface="Times New Roman" charset="0"/>
                        <a:ea typeface="Times New Roman" charset="0"/>
                      </a:endParaRPr>
                    </a:p>
                  </a:txBody>
                  <a:tcPr marL="68580" marR="68580" marT="0" marB="0"/>
                </a:tc>
                <a:tc>
                  <a:txBody>
                    <a:bodyPr/>
                    <a:lstStyle/>
                    <a:p>
                      <a:pPr algn="l">
                        <a:lnSpc>
                          <a:spcPct val="200000"/>
                        </a:lnSpc>
                        <a:spcAft>
                          <a:spcPts val="0"/>
                        </a:spcAft>
                      </a:pPr>
                      <a:r>
                        <a:rPr lang="en-GB" sz="1200">
                          <a:effectLst/>
                        </a:rPr>
                        <a:t>Salience </a:t>
                      </a:r>
                      <a:endParaRPr lang="en-US" sz="1800">
                        <a:effectLst/>
                        <a:latin typeface="Times New Roman" charset="0"/>
                        <a:ea typeface="Times New Roman" charset="0"/>
                      </a:endParaRPr>
                    </a:p>
                  </a:txBody>
                  <a:tcPr marL="68580" marR="68580" marT="0" marB="0"/>
                </a:tc>
                <a:tc>
                  <a:txBody>
                    <a:bodyPr/>
                    <a:lstStyle/>
                    <a:p>
                      <a:pPr algn="l">
                        <a:lnSpc>
                          <a:spcPct val="200000"/>
                        </a:lnSpc>
                        <a:spcAft>
                          <a:spcPts val="0"/>
                        </a:spcAft>
                      </a:pPr>
                      <a:r>
                        <a:rPr lang="en-GB" sz="1200">
                          <a:effectLst/>
                        </a:rPr>
                        <a:t>Capabilities </a:t>
                      </a:r>
                      <a:endParaRPr lang="en-US" sz="1800">
                        <a:effectLst/>
                        <a:latin typeface="Times New Roman" charset="0"/>
                        <a:ea typeface="Times New Roman" charset="0"/>
                      </a:endParaRPr>
                    </a:p>
                  </a:txBody>
                  <a:tcPr marL="68580" marR="68580" marT="0" marB="0"/>
                </a:tc>
                <a:tc>
                  <a:txBody>
                    <a:bodyPr/>
                    <a:lstStyle/>
                    <a:p>
                      <a:pPr algn="l">
                        <a:lnSpc>
                          <a:spcPct val="200000"/>
                        </a:lnSpc>
                        <a:spcAft>
                          <a:spcPts val="0"/>
                        </a:spcAft>
                      </a:pPr>
                      <a:r>
                        <a:rPr lang="en-GB" sz="1200">
                          <a:effectLst/>
                        </a:rPr>
                        <a:t>Effect on Context dimension</a:t>
                      </a:r>
                      <a:endParaRPr lang="en-US" sz="1800">
                        <a:effectLst/>
                        <a:latin typeface="Times New Roman" charset="0"/>
                        <a:ea typeface="Times New Roman" charset="0"/>
                      </a:endParaRPr>
                    </a:p>
                  </a:txBody>
                  <a:tcPr marL="68580" marR="68580" marT="0" marB="0"/>
                </a:tc>
              </a:tr>
              <a:tr h="656590">
                <a:tc>
                  <a:txBody>
                    <a:bodyPr/>
                    <a:lstStyle/>
                    <a:p>
                      <a:pPr algn="r">
                        <a:lnSpc>
                          <a:spcPct val="200000"/>
                        </a:lnSpc>
                        <a:spcAft>
                          <a:spcPts val="0"/>
                        </a:spcAft>
                      </a:pPr>
                      <a:r>
                        <a:rPr lang="en-GB" sz="1200">
                          <a:effectLst/>
                        </a:rPr>
                        <a:t>Description</a:t>
                      </a:r>
                      <a:endParaRPr lang="en-US" sz="1800">
                        <a:effectLst/>
                        <a:latin typeface="Times New Roman" charset="0"/>
                        <a:ea typeface="Times New Roman" charset="0"/>
                      </a:endParaRPr>
                    </a:p>
                  </a:txBody>
                  <a:tcPr marL="68580" marR="68580" marT="0" marB="0" vert="vert270"/>
                </a:tc>
                <a:tc>
                  <a:txBody>
                    <a:bodyPr/>
                    <a:lstStyle/>
                    <a:p>
                      <a:pPr algn="l">
                        <a:lnSpc>
                          <a:spcPct val="200000"/>
                        </a:lnSpc>
                        <a:spcAft>
                          <a:spcPts val="0"/>
                        </a:spcAft>
                      </a:pPr>
                      <a:r>
                        <a:rPr lang="en-GB" sz="1200">
                          <a:effectLst/>
                        </a:rPr>
                        <a:t>Actor of relevance for context dimension</a:t>
                      </a:r>
                      <a:endParaRPr lang="en-US" sz="1800">
                        <a:effectLst/>
                        <a:latin typeface="Times New Roman" charset="0"/>
                        <a:ea typeface="Times New Roman" charset="0"/>
                      </a:endParaRPr>
                    </a:p>
                  </a:txBody>
                  <a:tcPr marL="68580" marR="68580" marT="0" marB="0"/>
                </a:tc>
                <a:tc>
                  <a:txBody>
                    <a:bodyPr/>
                    <a:lstStyle/>
                    <a:p>
                      <a:pPr algn="l">
                        <a:lnSpc>
                          <a:spcPct val="200000"/>
                        </a:lnSpc>
                        <a:spcAft>
                          <a:spcPts val="0"/>
                        </a:spcAft>
                      </a:pPr>
                      <a:r>
                        <a:rPr lang="en-GB" sz="1200" dirty="0">
                          <a:effectLst/>
                        </a:rPr>
                        <a:t>Goals of relevance for context dimension</a:t>
                      </a:r>
                      <a:endParaRPr lang="en-US" sz="1800" dirty="0">
                        <a:effectLst/>
                        <a:latin typeface="Times New Roman" charset="0"/>
                        <a:ea typeface="Times New Roman" charset="0"/>
                      </a:endParaRPr>
                    </a:p>
                  </a:txBody>
                  <a:tcPr marL="68580" marR="68580" marT="0" marB="0"/>
                </a:tc>
                <a:tc>
                  <a:txBody>
                    <a:bodyPr/>
                    <a:lstStyle/>
                    <a:p>
                      <a:pPr algn="l">
                        <a:lnSpc>
                          <a:spcPct val="200000"/>
                        </a:lnSpc>
                        <a:spcAft>
                          <a:spcPts val="0"/>
                        </a:spcAft>
                      </a:pPr>
                      <a:r>
                        <a:rPr lang="en-GB" sz="1200">
                          <a:effectLst/>
                        </a:rPr>
                        <a:t>(Inter)action of the actors with relevance for context dimension</a:t>
                      </a:r>
                      <a:endParaRPr lang="en-US" sz="1800">
                        <a:effectLst/>
                        <a:latin typeface="Times New Roman" charset="0"/>
                        <a:ea typeface="Times New Roman" charset="0"/>
                      </a:endParaRPr>
                    </a:p>
                  </a:txBody>
                  <a:tcPr marL="68580" marR="68580" marT="0" marB="0"/>
                </a:tc>
                <a:tc>
                  <a:txBody>
                    <a:bodyPr/>
                    <a:lstStyle/>
                    <a:p>
                      <a:pPr algn="l">
                        <a:lnSpc>
                          <a:spcPct val="200000"/>
                        </a:lnSpc>
                        <a:spcAft>
                          <a:spcPts val="0"/>
                        </a:spcAft>
                      </a:pPr>
                      <a:r>
                        <a:rPr lang="en-GB" sz="1200">
                          <a:effectLst/>
                        </a:rPr>
                        <a:t>How much is the action or interaction directed towards the context dimension</a:t>
                      </a:r>
                      <a:endParaRPr lang="en-US" sz="1800">
                        <a:effectLst/>
                        <a:latin typeface="Times New Roman" charset="0"/>
                        <a:ea typeface="Times New Roman" charset="0"/>
                      </a:endParaRPr>
                    </a:p>
                  </a:txBody>
                  <a:tcPr marL="68580" marR="68580" marT="0" marB="0"/>
                </a:tc>
                <a:tc>
                  <a:txBody>
                    <a:bodyPr/>
                    <a:lstStyle/>
                    <a:p>
                      <a:pPr algn="l">
                        <a:lnSpc>
                          <a:spcPct val="200000"/>
                        </a:lnSpc>
                        <a:spcAft>
                          <a:spcPts val="0"/>
                        </a:spcAft>
                      </a:pPr>
                      <a:r>
                        <a:rPr lang="en-GB" sz="1200">
                          <a:effectLst/>
                        </a:rPr>
                        <a:t>How much force or capability of action or interaction with relevance for context dimension</a:t>
                      </a:r>
                      <a:endParaRPr lang="en-US" sz="1800">
                        <a:effectLst/>
                        <a:latin typeface="Times New Roman" charset="0"/>
                        <a:ea typeface="Times New Roman" charset="0"/>
                      </a:endParaRPr>
                    </a:p>
                  </a:txBody>
                  <a:tcPr marL="68580" marR="68580" marT="0" marB="0"/>
                </a:tc>
                <a:tc>
                  <a:txBody>
                    <a:bodyPr/>
                    <a:lstStyle/>
                    <a:p>
                      <a:pPr algn="l">
                        <a:lnSpc>
                          <a:spcPct val="200000"/>
                        </a:lnSpc>
                        <a:spcAft>
                          <a:spcPts val="0"/>
                        </a:spcAft>
                      </a:pPr>
                      <a:r>
                        <a:rPr lang="en-GB" sz="1200">
                          <a:effectLst/>
                        </a:rPr>
                        <a:t>Effect on context dimension </a:t>
                      </a:r>
                      <a:endParaRPr lang="en-US" sz="1800">
                        <a:effectLst/>
                        <a:latin typeface="Times New Roman" charset="0"/>
                        <a:ea typeface="Times New Roman" charset="0"/>
                      </a:endParaRPr>
                    </a:p>
                  </a:txBody>
                  <a:tcPr marL="68580" marR="68580" marT="0" marB="0"/>
                </a:tc>
              </a:tr>
              <a:tr h="651510">
                <a:tc>
                  <a:txBody>
                    <a:bodyPr/>
                    <a:lstStyle/>
                    <a:p>
                      <a:pPr algn="r">
                        <a:lnSpc>
                          <a:spcPct val="200000"/>
                        </a:lnSpc>
                        <a:spcAft>
                          <a:spcPts val="0"/>
                        </a:spcAft>
                      </a:pPr>
                      <a:r>
                        <a:rPr lang="en-GB" sz="1200">
                          <a:effectLst/>
                        </a:rPr>
                        <a:t>Processing</a:t>
                      </a:r>
                      <a:endParaRPr lang="en-US" sz="1800">
                        <a:effectLst/>
                        <a:latin typeface="Times New Roman" charset="0"/>
                        <a:ea typeface="Times New Roman" charset="0"/>
                      </a:endParaRPr>
                    </a:p>
                  </a:txBody>
                  <a:tcPr marL="68580" marR="68580" marT="0" marB="0" vert="vert270"/>
                </a:tc>
                <a:tc>
                  <a:txBody>
                    <a:bodyPr/>
                    <a:lstStyle/>
                    <a:p>
                      <a:pPr algn="l">
                        <a:lnSpc>
                          <a:spcPct val="200000"/>
                        </a:lnSpc>
                        <a:spcAft>
                          <a:spcPts val="0"/>
                        </a:spcAft>
                      </a:pPr>
                      <a:r>
                        <a:rPr lang="en-GB" sz="1200" dirty="0">
                          <a:effectLst/>
                        </a:rPr>
                        <a:t>Name the Agent </a:t>
                      </a:r>
                      <a:endParaRPr lang="en-US" sz="1800" dirty="0">
                        <a:effectLst/>
                        <a:latin typeface="Times New Roman" charset="0"/>
                        <a:ea typeface="Times New Roman" charset="0"/>
                      </a:endParaRPr>
                    </a:p>
                  </a:txBody>
                  <a:tcPr marL="68580" marR="68580" marT="0" marB="0"/>
                </a:tc>
                <a:tc>
                  <a:txBody>
                    <a:bodyPr/>
                    <a:lstStyle/>
                    <a:p>
                      <a:pPr algn="l">
                        <a:lnSpc>
                          <a:spcPct val="200000"/>
                        </a:lnSpc>
                        <a:spcAft>
                          <a:spcPts val="0"/>
                        </a:spcAft>
                      </a:pPr>
                      <a:r>
                        <a:rPr lang="en-GB" sz="1200">
                          <a:effectLst/>
                        </a:rPr>
                        <a:t>1 or -1</a:t>
                      </a:r>
                      <a:endParaRPr lang="en-US" sz="1800">
                        <a:effectLst/>
                        <a:latin typeface="Times New Roman" charset="0"/>
                        <a:ea typeface="Times New Roman" charset="0"/>
                      </a:endParaRPr>
                    </a:p>
                  </a:txBody>
                  <a:tcPr marL="68580" marR="68580" marT="0" marB="0"/>
                </a:tc>
                <a:tc>
                  <a:txBody>
                    <a:bodyPr/>
                    <a:lstStyle/>
                    <a:p>
                      <a:pPr algn="l">
                        <a:lnSpc>
                          <a:spcPct val="200000"/>
                        </a:lnSpc>
                        <a:spcAft>
                          <a:spcPts val="0"/>
                        </a:spcAft>
                      </a:pPr>
                      <a:r>
                        <a:rPr lang="en-GB" sz="1200">
                          <a:effectLst/>
                        </a:rPr>
                        <a:t>Reference to AGIRI analysis </a:t>
                      </a:r>
                      <a:endParaRPr lang="en-US" sz="1800">
                        <a:effectLst/>
                        <a:latin typeface="Times New Roman" charset="0"/>
                        <a:ea typeface="Times New Roman" charset="0"/>
                      </a:endParaRPr>
                    </a:p>
                  </a:txBody>
                  <a:tcPr marL="68580" marR="68580" marT="0" marB="0"/>
                </a:tc>
                <a:tc>
                  <a:txBody>
                    <a:bodyPr/>
                    <a:lstStyle/>
                    <a:p>
                      <a:pPr algn="l">
                        <a:lnSpc>
                          <a:spcPct val="200000"/>
                        </a:lnSpc>
                        <a:spcAft>
                          <a:spcPts val="0"/>
                        </a:spcAft>
                      </a:pPr>
                      <a:r>
                        <a:rPr lang="en-GB" sz="1200">
                          <a:effectLst/>
                        </a:rPr>
                        <a:t>0 to 1 </a:t>
                      </a:r>
                      <a:endParaRPr lang="en-US" sz="1800">
                        <a:effectLst/>
                        <a:latin typeface="Times New Roman" charset="0"/>
                        <a:ea typeface="Times New Roman" charset="0"/>
                      </a:endParaRPr>
                    </a:p>
                  </a:txBody>
                  <a:tcPr marL="68580" marR="68580" marT="0" marB="0"/>
                </a:tc>
                <a:tc>
                  <a:txBody>
                    <a:bodyPr/>
                    <a:lstStyle/>
                    <a:p>
                      <a:pPr algn="l">
                        <a:lnSpc>
                          <a:spcPct val="200000"/>
                        </a:lnSpc>
                        <a:spcAft>
                          <a:spcPts val="0"/>
                        </a:spcAft>
                      </a:pPr>
                      <a:r>
                        <a:rPr lang="en-GB" sz="1200">
                          <a:effectLst/>
                        </a:rPr>
                        <a:t>0 to 6</a:t>
                      </a:r>
                      <a:endParaRPr lang="en-US" sz="1800">
                        <a:effectLst/>
                        <a:latin typeface="Times New Roman" charset="0"/>
                        <a:ea typeface="Times New Roman" charset="0"/>
                      </a:endParaRPr>
                    </a:p>
                  </a:txBody>
                  <a:tcPr marL="68580" marR="68580" marT="0" marB="0"/>
                </a:tc>
                <a:tc>
                  <a:txBody>
                    <a:bodyPr/>
                    <a:lstStyle/>
                    <a:p>
                      <a:pPr algn="l">
                        <a:lnSpc>
                          <a:spcPct val="200000"/>
                        </a:lnSpc>
                        <a:spcAft>
                          <a:spcPts val="0"/>
                        </a:spcAft>
                      </a:pPr>
                      <a:r>
                        <a:rPr lang="en-GB" sz="1200" dirty="0">
                          <a:effectLst/>
                        </a:rPr>
                        <a:t>context dimension + (Goals x Salience x Capabilities)</a:t>
                      </a:r>
                      <a:endParaRPr lang="en-US" sz="1800" dirty="0">
                        <a:effectLst/>
                        <a:latin typeface="Times New Roman" charset="0"/>
                        <a:ea typeface="Times New Roman" charset="0"/>
                      </a:endParaRPr>
                    </a:p>
                  </a:txBody>
                  <a:tcPr marL="68580" marR="68580" marT="0" marB="0"/>
                </a:tc>
              </a:tr>
            </a:tbl>
          </a:graphicData>
        </a:graphic>
      </p:graphicFrame>
    </p:spTree>
    <p:extLst>
      <p:ext uri="{BB962C8B-B14F-4D97-AF65-F5344CB8AC3E}">
        <p14:creationId xmlns:p14="http://schemas.microsoft.com/office/powerpoint/2010/main" val="1065153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945"/>
            <a:ext cx="1024255" cy="369332"/>
          </a:xfrm>
          <a:prstGeom prst="rect">
            <a:avLst/>
          </a:prstGeom>
          <a:noFill/>
        </p:spPr>
        <p:txBody>
          <a:bodyPr wrap="none" rtlCol="0">
            <a:spAutoFit/>
          </a:bodyPr>
          <a:lstStyle/>
          <a:p>
            <a:r>
              <a:rPr lang="en-US" dirty="0" smtClean="0"/>
              <a:t>Table 9.1</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5137342"/>
              </p:ext>
            </p:extLst>
          </p:nvPr>
        </p:nvGraphicFramePr>
        <p:xfrm>
          <a:off x="1024255" y="1378832"/>
          <a:ext cx="10209451" cy="5207948"/>
        </p:xfrm>
        <a:graphic>
          <a:graphicData uri="http://schemas.openxmlformats.org/drawingml/2006/table">
            <a:tbl>
              <a:tblPr firstRow="1" firstCol="1" bandRow="1">
                <a:tableStyleId>{073A0DAA-6AF3-43AB-8588-CEC1D06C72B9}</a:tableStyleId>
              </a:tblPr>
              <a:tblGrid>
                <a:gridCol w="1855075"/>
                <a:gridCol w="610364"/>
                <a:gridCol w="1317812"/>
                <a:gridCol w="1167248"/>
                <a:gridCol w="772767"/>
                <a:gridCol w="1852895"/>
                <a:gridCol w="1242530"/>
                <a:gridCol w="1390760"/>
              </a:tblGrid>
              <a:tr h="373924">
                <a:tc>
                  <a:txBody>
                    <a:bodyPr/>
                    <a:lstStyle/>
                    <a:p>
                      <a:pPr algn="just">
                        <a:lnSpc>
                          <a:spcPct val="150000"/>
                        </a:lnSpc>
                        <a:spcAft>
                          <a:spcPts val="0"/>
                        </a:spcAft>
                      </a:pPr>
                      <a:r>
                        <a:rPr lang="en-GB" sz="1600">
                          <a:effectLst/>
                        </a:rPr>
                        <a:t>Project component</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dirty="0">
                          <a:effectLst/>
                        </a:rPr>
                        <a:t>Critical failure</a:t>
                      </a:r>
                      <a:endParaRPr lang="en-US" sz="2000" dirty="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Likelihood</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Countermeasure</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Feasibility</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Explanation</a:t>
                      </a:r>
                      <a:endParaRPr lang="en-US" sz="2000">
                        <a:effectLst/>
                        <a:latin typeface="Times New Roman" charset="0"/>
                        <a:ea typeface="Times New Roman" charset="0"/>
                      </a:endParaRPr>
                    </a:p>
                  </a:txBody>
                  <a:tcPr marL="65270" marR="65270" marT="0" marB="0"/>
                </a:tc>
              </a:tr>
              <a:tr h="373924">
                <a:tc>
                  <a:txBody>
                    <a:bodyPr/>
                    <a:lstStyle/>
                    <a:p>
                      <a:pPr algn="just">
                        <a:lnSpc>
                          <a:spcPct val="150000"/>
                        </a:lnSpc>
                        <a:spcAft>
                          <a:spcPts val="0"/>
                        </a:spcAft>
                      </a:pPr>
                      <a:r>
                        <a:rPr lang="en-GB" sz="1600">
                          <a:effectLst/>
                        </a:rPr>
                        <a:t>A. Transportation</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r>
              <a:tr h="371675">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a.1</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road block</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low</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a.1/1</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pay-off</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high</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r>
              <a:tr h="743350">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a.2</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dirty="0">
                          <a:effectLst/>
                        </a:rPr>
                        <a:t>road flooded</a:t>
                      </a:r>
                      <a:endParaRPr lang="en-US" sz="2000" dirty="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high</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a.2/1</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dirty="0">
                          <a:effectLst/>
                        </a:rPr>
                        <a:t>alternative route</a:t>
                      </a:r>
                      <a:endParaRPr lang="en-US" sz="2000" dirty="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low</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no direct routes</a:t>
                      </a:r>
                      <a:endParaRPr lang="en-US" sz="2000">
                        <a:effectLst/>
                        <a:latin typeface="Times New Roman" charset="0"/>
                        <a:ea typeface="Times New Roman" charset="0"/>
                      </a:endParaRPr>
                    </a:p>
                  </a:txBody>
                  <a:tcPr marL="65270" marR="65270" marT="0" marB="0"/>
                </a:tc>
              </a:tr>
              <a:tr h="371675">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a.2/2</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air transport</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medium</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costly</a:t>
                      </a:r>
                      <a:endParaRPr lang="en-US" sz="2000">
                        <a:effectLst/>
                        <a:latin typeface="Times New Roman" charset="0"/>
                        <a:ea typeface="Times New Roman" charset="0"/>
                      </a:endParaRPr>
                    </a:p>
                  </a:txBody>
                  <a:tcPr marL="65270" marR="65270" marT="0" marB="0"/>
                </a:tc>
              </a:tr>
              <a:tr h="371675">
                <a:tc>
                  <a:txBody>
                    <a:bodyPr/>
                    <a:lstStyle/>
                    <a:p>
                      <a:pPr algn="just">
                        <a:lnSpc>
                          <a:spcPct val="150000"/>
                        </a:lnSpc>
                        <a:spcAft>
                          <a:spcPts val="0"/>
                        </a:spcAft>
                      </a:pPr>
                      <a:r>
                        <a:rPr lang="en-GB" sz="1600">
                          <a:effectLst/>
                        </a:rPr>
                        <a:t>B. Security</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r>
              <a:tr h="743350">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b.1</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theft</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medium</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b.1/1</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install security measures</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high</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r>
              <a:tr h="1115025">
                <a:tc>
                  <a:txBody>
                    <a:bodyPr/>
                    <a:lstStyle/>
                    <a:p>
                      <a:pPr algn="just">
                        <a:lnSpc>
                          <a:spcPct val="150000"/>
                        </a:lnSpc>
                        <a:spcAft>
                          <a:spcPts val="0"/>
                        </a:spcAft>
                      </a:pPr>
                      <a:r>
                        <a:rPr lang="en-GB" sz="1600" dirty="0">
                          <a:effectLst/>
                        </a:rPr>
                        <a:t> </a:t>
                      </a:r>
                      <a:endParaRPr lang="en-US" sz="2000" dirty="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b.2</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dirty="0">
                          <a:effectLst/>
                        </a:rPr>
                        <a:t>armed robbery</a:t>
                      </a:r>
                      <a:endParaRPr lang="en-US" sz="2000" dirty="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low</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b.2/1</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provide security to staff</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high</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decrases acceptance and access</a:t>
                      </a:r>
                      <a:endParaRPr lang="en-US" sz="2000">
                        <a:effectLst/>
                        <a:latin typeface="Times New Roman" charset="0"/>
                        <a:ea typeface="Times New Roman" charset="0"/>
                      </a:endParaRPr>
                    </a:p>
                  </a:txBody>
                  <a:tcPr marL="65270" marR="65270" marT="0" marB="0"/>
                </a:tc>
              </a:tr>
              <a:tr h="371675">
                <a:tc>
                  <a:txBody>
                    <a:bodyPr/>
                    <a:lstStyle/>
                    <a:p>
                      <a:pPr algn="just">
                        <a:lnSpc>
                          <a:spcPct val="150000"/>
                        </a:lnSpc>
                        <a:spcAft>
                          <a:spcPts val="0"/>
                        </a:spcAft>
                      </a:pPr>
                      <a:r>
                        <a:rPr lang="en-GB" sz="1600">
                          <a:effectLst/>
                        </a:rPr>
                        <a:t>C.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r>
              <a:tr h="371675">
                <a:tc>
                  <a:txBody>
                    <a:bodyPr/>
                    <a:lstStyle/>
                    <a:p>
                      <a:pPr algn="just">
                        <a:lnSpc>
                          <a:spcPct val="150000"/>
                        </a:lnSpc>
                        <a:spcAft>
                          <a:spcPts val="0"/>
                        </a:spcAft>
                      </a:pPr>
                      <a:r>
                        <a:rPr lang="en-GB" sz="1600">
                          <a:effectLst/>
                        </a:rPr>
                        <a:t> </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c.1</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a:effectLst/>
                        </a:rPr>
                        <a:t>…</a:t>
                      </a:r>
                      <a:endParaRPr lang="en-US" sz="2000">
                        <a:effectLst/>
                        <a:latin typeface="Times New Roman" charset="0"/>
                        <a:ea typeface="Times New Roman" charset="0"/>
                      </a:endParaRPr>
                    </a:p>
                  </a:txBody>
                  <a:tcPr marL="65270" marR="65270" marT="0" marB="0"/>
                </a:tc>
                <a:tc>
                  <a:txBody>
                    <a:bodyPr/>
                    <a:lstStyle/>
                    <a:p>
                      <a:pPr algn="just">
                        <a:lnSpc>
                          <a:spcPct val="150000"/>
                        </a:lnSpc>
                        <a:spcAft>
                          <a:spcPts val="0"/>
                        </a:spcAft>
                      </a:pPr>
                      <a:r>
                        <a:rPr lang="en-GB" sz="1600" dirty="0">
                          <a:effectLst/>
                        </a:rPr>
                        <a:t> </a:t>
                      </a:r>
                      <a:endParaRPr lang="en-US" sz="2000" dirty="0">
                        <a:effectLst/>
                        <a:latin typeface="Times New Roman" charset="0"/>
                        <a:ea typeface="Times New Roman" charset="0"/>
                      </a:endParaRPr>
                    </a:p>
                  </a:txBody>
                  <a:tcPr marL="65270" marR="65270" marT="0" marB="0"/>
                </a:tc>
              </a:tr>
            </a:tbl>
          </a:graphicData>
        </a:graphic>
      </p:graphicFrame>
    </p:spTree>
    <p:extLst>
      <p:ext uri="{BB962C8B-B14F-4D97-AF65-F5344CB8AC3E}">
        <p14:creationId xmlns:p14="http://schemas.microsoft.com/office/powerpoint/2010/main" val="2027736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67799"/>
            <a:ext cx="1024255" cy="369332"/>
          </a:xfrm>
          <a:prstGeom prst="rect">
            <a:avLst/>
          </a:prstGeom>
          <a:noFill/>
        </p:spPr>
        <p:txBody>
          <a:bodyPr wrap="none" rtlCol="0">
            <a:spAutoFit/>
          </a:bodyPr>
          <a:lstStyle/>
          <a:p>
            <a:r>
              <a:rPr lang="en-US" dirty="0" smtClean="0"/>
              <a:t>Table 9.2</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4214005"/>
              </p:ext>
            </p:extLst>
          </p:nvPr>
        </p:nvGraphicFramePr>
        <p:xfrm>
          <a:off x="1024255" y="1667799"/>
          <a:ext cx="10261600" cy="4934729"/>
        </p:xfrm>
        <a:graphic>
          <a:graphicData uri="http://schemas.openxmlformats.org/drawingml/2006/table">
            <a:tbl>
              <a:tblPr firstRow="1" firstCol="1" bandRow="1">
                <a:tableStyleId>{073A0DAA-6AF3-43AB-8588-CEC1D06C72B9}</a:tableStyleId>
              </a:tblPr>
              <a:tblGrid>
                <a:gridCol w="1421077"/>
                <a:gridCol w="7109429"/>
                <a:gridCol w="1731094"/>
              </a:tblGrid>
              <a:tr h="362729">
                <a:tc>
                  <a:txBody>
                    <a:bodyPr/>
                    <a:lstStyle/>
                    <a:p>
                      <a:pPr algn="just">
                        <a:lnSpc>
                          <a:spcPct val="100000"/>
                        </a:lnSpc>
                        <a:spcAft>
                          <a:spcPts val="0"/>
                        </a:spcAft>
                      </a:pPr>
                      <a:r>
                        <a:rPr lang="en-GB" sz="2000">
                          <a:effectLst/>
                        </a:rPr>
                        <a:t>Step </a:t>
                      </a:r>
                      <a:endParaRPr lang="en-US" sz="2800">
                        <a:effectLst/>
                        <a:latin typeface="Times New Roman" charset="0"/>
                        <a:ea typeface="Times New Roman" charset="0"/>
                      </a:endParaRPr>
                    </a:p>
                  </a:txBody>
                  <a:tcPr marL="65270" marR="65270" marT="0" marB="0"/>
                </a:tc>
                <a:tc>
                  <a:txBody>
                    <a:bodyPr/>
                    <a:lstStyle/>
                    <a:p>
                      <a:pPr algn="just">
                        <a:lnSpc>
                          <a:spcPct val="100000"/>
                        </a:lnSpc>
                        <a:spcAft>
                          <a:spcPts val="0"/>
                        </a:spcAft>
                      </a:pPr>
                      <a:r>
                        <a:rPr lang="en-GB" sz="2000">
                          <a:effectLst/>
                        </a:rPr>
                        <a:t>Description </a:t>
                      </a:r>
                      <a:endParaRPr lang="en-US" sz="2800">
                        <a:effectLst/>
                        <a:latin typeface="Times New Roman" charset="0"/>
                        <a:ea typeface="Times New Roman" charset="0"/>
                      </a:endParaRPr>
                    </a:p>
                  </a:txBody>
                  <a:tcPr marL="65270" marR="65270" marT="0" marB="0"/>
                </a:tc>
                <a:tc>
                  <a:txBody>
                    <a:bodyPr/>
                    <a:lstStyle/>
                    <a:p>
                      <a:pPr algn="l">
                        <a:lnSpc>
                          <a:spcPct val="100000"/>
                        </a:lnSpc>
                        <a:spcAft>
                          <a:spcPts val="0"/>
                        </a:spcAft>
                      </a:pPr>
                      <a:r>
                        <a:rPr lang="en-GB" sz="2000">
                          <a:effectLst/>
                        </a:rPr>
                        <a:t>Product </a:t>
                      </a:r>
                      <a:endParaRPr lang="en-US" sz="2800">
                        <a:effectLst/>
                        <a:latin typeface="Times New Roman" charset="0"/>
                        <a:ea typeface="Times New Roman" charset="0"/>
                      </a:endParaRPr>
                    </a:p>
                  </a:txBody>
                  <a:tcPr marL="65270" marR="65270" marT="0" marB="0"/>
                </a:tc>
              </a:tr>
              <a:tr h="38676">
                <a:tc>
                  <a:txBody>
                    <a:bodyPr/>
                    <a:lstStyle/>
                    <a:p>
                      <a:pPr algn="just">
                        <a:lnSpc>
                          <a:spcPct val="100000"/>
                        </a:lnSpc>
                        <a:spcAft>
                          <a:spcPts val="0"/>
                        </a:spcAft>
                      </a:pPr>
                      <a:r>
                        <a:rPr lang="en-GB" sz="2000">
                          <a:effectLst/>
                        </a:rPr>
                        <a:t>Framing </a:t>
                      </a:r>
                      <a:endParaRPr lang="en-US" sz="2800">
                        <a:effectLst/>
                        <a:latin typeface="Times New Roman" charset="0"/>
                        <a:ea typeface="Times New Roman" charset="0"/>
                      </a:endParaRPr>
                    </a:p>
                  </a:txBody>
                  <a:tcPr marL="65270" marR="65270" marT="0" marB="0"/>
                </a:tc>
                <a:tc>
                  <a:txBody>
                    <a:bodyPr/>
                    <a:lstStyle/>
                    <a:p>
                      <a:pPr algn="just">
                        <a:lnSpc>
                          <a:spcPct val="100000"/>
                        </a:lnSpc>
                        <a:spcAft>
                          <a:spcPts val="0"/>
                        </a:spcAft>
                      </a:pPr>
                      <a:r>
                        <a:rPr lang="en-GB" sz="2000" dirty="0">
                          <a:effectLst/>
                        </a:rPr>
                        <a:t>Scoping the project: attitude, audience, work environment, rationale, purpose, objectives, and teams </a:t>
                      </a:r>
                      <a:endParaRPr lang="en-US" sz="2800" dirty="0">
                        <a:effectLst/>
                        <a:latin typeface="Times New Roman" charset="0"/>
                        <a:ea typeface="Times New Roman" charset="0"/>
                      </a:endParaRPr>
                    </a:p>
                  </a:txBody>
                  <a:tcPr marL="65270" marR="65270" marT="0" marB="0"/>
                </a:tc>
                <a:tc>
                  <a:txBody>
                    <a:bodyPr/>
                    <a:lstStyle/>
                    <a:p>
                      <a:pPr algn="l">
                        <a:lnSpc>
                          <a:spcPct val="100000"/>
                        </a:lnSpc>
                        <a:spcAft>
                          <a:spcPts val="0"/>
                        </a:spcAft>
                      </a:pPr>
                      <a:r>
                        <a:rPr lang="en-GB" sz="2000">
                          <a:effectLst/>
                        </a:rPr>
                        <a:t>Project plan</a:t>
                      </a:r>
                      <a:endParaRPr lang="en-US" sz="2800">
                        <a:effectLst/>
                        <a:latin typeface="Times New Roman" charset="0"/>
                        <a:ea typeface="Times New Roman" charset="0"/>
                      </a:endParaRPr>
                    </a:p>
                  </a:txBody>
                  <a:tcPr marL="65270" marR="65270" marT="0" marB="0"/>
                </a:tc>
              </a:tr>
              <a:tr h="278418">
                <a:tc>
                  <a:txBody>
                    <a:bodyPr/>
                    <a:lstStyle/>
                    <a:p>
                      <a:pPr algn="just">
                        <a:lnSpc>
                          <a:spcPct val="100000"/>
                        </a:lnSpc>
                        <a:spcAft>
                          <a:spcPts val="0"/>
                        </a:spcAft>
                      </a:pPr>
                      <a:r>
                        <a:rPr lang="en-GB" sz="2000">
                          <a:effectLst/>
                        </a:rPr>
                        <a:t>Scanning </a:t>
                      </a:r>
                      <a:endParaRPr lang="en-US" sz="2800">
                        <a:effectLst/>
                        <a:latin typeface="Times New Roman" charset="0"/>
                        <a:ea typeface="Times New Roman" charset="0"/>
                      </a:endParaRPr>
                    </a:p>
                  </a:txBody>
                  <a:tcPr marL="65270" marR="65270" marT="0" marB="0"/>
                </a:tc>
                <a:tc>
                  <a:txBody>
                    <a:bodyPr/>
                    <a:lstStyle/>
                    <a:p>
                      <a:pPr algn="just">
                        <a:lnSpc>
                          <a:spcPct val="100000"/>
                        </a:lnSpc>
                        <a:spcAft>
                          <a:spcPts val="0"/>
                        </a:spcAft>
                      </a:pPr>
                      <a:r>
                        <a:rPr lang="en-GB" sz="2000" dirty="0">
                          <a:effectLst/>
                        </a:rPr>
                        <a:t>Collecting information: the system, history and context of the issue and how to scan for information regarding the future of the issue </a:t>
                      </a:r>
                      <a:endParaRPr lang="en-US" sz="2800" dirty="0">
                        <a:effectLst/>
                        <a:latin typeface="Times New Roman" charset="0"/>
                        <a:ea typeface="Times New Roman" charset="0"/>
                      </a:endParaRPr>
                    </a:p>
                  </a:txBody>
                  <a:tcPr marL="65270" marR="65270" marT="0" marB="0"/>
                </a:tc>
                <a:tc>
                  <a:txBody>
                    <a:bodyPr/>
                    <a:lstStyle/>
                    <a:p>
                      <a:pPr algn="l">
                        <a:lnSpc>
                          <a:spcPct val="100000"/>
                        </a:lnSpc>
                        <a:spcAft>
                          <a:spcPts val="0"/>
                        </a:spcAft>
                      </a:pPr>
                      <a:r>
                        <a:rPr lang="en-GB" sz="2000">
                          <a:effectLst/>
                        </a:rPr>
                        <a:t>Information</a:t>
                      </a:r>
                      <a:endParaRPr lang="en-US" sz="2800">
                        <a:effectLst/>
                        <a:latin typeface="Times New Roman" charset="0"/>
                        <a:ea typeface="Times New Roman" charset="0"/>
                      </a:endParaRPr>
                    </a:p>
                  </a:txBody>
                  <a:tcPr marL="65270" marR="65270" marT="0" marB="0"/>
                </a:tc>
              </a:tr>
              <a:tr h="640630">
                <a:tc>
                  <a:txBody>
                    <a:bodyPr/>
                    <a:lstStyle/>
                    <a:p>
                      <a:pPr algn="just">
                        <a:lnSpc>
                          <a:spcPct val="100000"/>
                        </a:lnSpc>
                        <a:spcAft>
                          <a:spcPts val="0"/>
                        </a:spcAft>
                      </a:pPr>
                      <a:r>
                        <a:rPr lang="en-GB" sz="2000">
                          <a:effectLst/>
                        </a:rPr>
                        <a:t>Forecasting </a:t>
                      </a:r>
                      <a:endParaRPr lang="en-US" sz="2800">
                        <a:effectLst/>
                        <a:latin typeface="Times New Roman" charset="0"/>
                        <a:ea typeface="Times New Roman" charset="0"/>
                      </a:endParaRPr>
                    </a:p>
                  </a:txBody>
                  <a:tcPr marL="65270" marR="65270" marT="0" marB="0"/>
                </a:tc>
                <a:tc>
                  <a:txBody>
                    <a:bodyPr/>
                    <a:lstStyle/>
                    <a:p>
                      <a:pPr algn="just">
                        <a:lnSpc>
                          <a:spcPct val="100000"/>
                        </a:lnSpc>
                        <a:spcAft>
                          <a:spcPts val="0"/>
                        </a:spcAft>
                      </a:pPr>
                      <a:r>
                        <a:rPr lang="en-GB" sz="2000">
                          <a:effectLst/>
                        </a:rPr>
                        <a:t>Describing baseline and alternative futures: drivers and uncertainties, implications, and outcomes </a:t>
                      </a:r>
                      <a:endParaRPr lang="en-US" sz="2800">
                        <a:effectLst/>
                        <a:latin typeface="Times New Roman" charset="0"/>
                        <a:ea typeface="Times New Roman" charset="0"/>
                      </a:endParaRPr>
                    </a:p>
                  </a:txBody>
                  <a:tcPr marL="65270" marR="65270" marT="0" marB="0"/>
                </a:tc>
                <a:tc>
                  <a:txBody>
                    <a:bodyPr/>
                    <a:lstStyle/>
                    <a:p>
                      <a:pPr algn="l">
                        <a:lnSpc>
                          <a:spcPct val="100000"/>
                        </a:lnSpc>
                        <a:spcAft>
                          <a:spcPts val="0"/>
                        </a:spcAft>
                      </a:pPr>
                      <a:r>
                        <a:rPr lang="en-GB" sz="2000" dirty="0">
                          <a:effectLst/>
                        </a:rPr>
                        <a:t>Baseline and alternative futures (scenarios)</a:t>
                      </a:r>
                      <a:endParaRPr lang="en-US" sz="2800" dirty="0">
                        <a:effectLst/>
                        <a:latin typeface="Times New Roman" charset="0"/>
                        <a:ea typeface="Times New Roman" charset="0"/>
                      </a:endParaRPr>
                    </a:p>
                  </a:txBody>
                  <a:tcPr marL="65270" marR="65270" marT="0" marB="0"/>
                </a:tc>
              </a:tr>
              <a:tr h="61510">
                <a:tc>
                  <a:txBody>
                    <a:bodyPr/>
                    <a:lstStyle/>
                    <a:p>
                      <a:pPr algn="just">
                        <a:lnSpc>
                          <a:spcPct val="100000"/>
                        </a:lnSpc>
                        <a:spcAft>
                          <a:spcPts val="0"/>
                        </a:spcAft>
                      </a:pPr>
                      <a:r>
                        <a:rPr lang="en-GB" sz="2000">
                          <a:effectLst/>
                        </a:rPr>
                        <a:t>Visioning </a:t>
                      </a:r>
                      <a:endParaRPr lang="en-US" sz="2800">
                        <a:effectLst/>
                        <a:latin typeface="Times New Roman" charset="0"/>
                        <a:ea typeface="Times New Roman" charset="0"/>
                      </a:endParaRPr>
                    </a:p>
                  </a:txBody>
                  <a:tcPr marL="65270" marR="65270" marT="0" marB="0"/>
                </a:tc>
                <a:tc>
                  <a:txBody>
                    <a:bodyPr/>
                    <a:lstStyle/>
                    <a:p>
                      <a:pPr algn="just">
                        <a:lnSpc>
                          <a:spcPct val="100000"/>
                        </a:lnSpc>
                        <a:spcAft>
                          <a:spcPts val="0"/>
                        </a:spcAft>
                      </a:pPr>
                      <a:r>
                        <a:rPr lang="en-GB" sz="2000">
                          <a:effectLst/>
                        </a:rPr>
                        <a:t>Choosing a preferred future: envisioning the best outcomes, goal-setting, performance measures </a:t>
                      </a:r>
                      <a:endParaRPr lang="en-US" sz="2800">
                        <a:effectLst/>
                        <a:latin typeface="Times New Roman" charset="0"/>
                        <a:ea typeface="Times New Roman" charset="0"/>
                      </a:endParaRPr>
                    </a:p>
                  </a:txBody>
                  <a:tcPr marL="65270" marR="65270" marT="0" marB="0"/>
                </a:tc>
                <a:tc>
                  <a:txBody>
                    <a:bodyPr/>
                    <a:lstStyle/>
                    <a:p>
                      <a:pPr algn="l">
                        <a:lnSpc>
                          <a:spcPct val="100000"/>
                        </a:lnSpc>
                        <a:spcAft>
                          <a:spcPts val="0"/>
                        </a:spcAft>
                      </a:pPr>
                      <a:r>
                        <a:rPr lang="en-GB" sz="2000" dirty="0">
                          <a:effectLst/>
                        </a:rPr>
                        <a:t>Preferred future (goals) </a:t>
                      </a:r>
                      <a:endParaRPr lang="en-US" sz="2800" dirty="0">
                        <a:effectLst/>
                        <a:latin typeface="Times New Roman" charset="0"/>
                        <a:ea typeface="Times New Roman" charset="0"/>
                      </a:endParaRPr>
                    </a:p>
                  </a:txBody>
                  <a:tcPr marL="65270" marR="65270" marT="0" marB="0"/>
                </a:tc>
              </a:tr>
              <a:tr h="310430">
                <a:tc>
                  <a:txBody>
                    <a:bodyPr/>
                    <a:lstStyle/>
                    <a:p>
                      <a:pPr algn="just">
                        <a:lnSpc>
                          <a:spcPct val="100000"/>
                        </a:lnSpc>
                        <a:spcAft>
                          <a:spcPts val="0"/>
                        </a:spcAft>
                      </a:pPr>
                      <a:r>
                        <a:rPr lang="en-GB" sz="2000">
                          <a:effectLst/>
                        </a:rPr>
                        <a:t>Planning</a:t>
                      </a:r>
                      <a:endParaRPr lang="en-US" sz="2800">
                        <a:effectLst/>
                        <a:latin typeface="Times New Roman" charset="0"/>
                        <a:ea typeface="Times New Roman" charset="0"/>
                      </a:endParaRPr>
                    </a:p>
                  </a:txBody>
                  <a:tcPr marL="65270" marR="65270" marT="0" marB="0"/>
                </a:tc>
                <a:tc>
                  <a:txBody>
                    <a:bodyPr/>
                    <a:lstStyle/>
                    <a:p>
                      <a:pPr algn="just">
                        <a:lnSpc>
                          <a:spcPct val="100000"/>
                        </a:lnSpc>
                        <a:spcAft>
                          <a:spcPts val="0"/>
                        </a:spcAft>
                      </a:pPr>
                      <a:r>
                        <a:rPr lang="en-GB" sz="2000" dirty="0">
                          <a:effectLst/>
                        </a:rPr>
                        <a:t>Organizing the resources: strategy, options, and plans </a:t>
                      </a:r>
                      <a:endParaRPr lang="en-US" sz="2800" dirty="0">
                        <a:effectLst/>
                        <a:latin typeface="Times New Roman" charset="0"/>
                        <a:ea typeface="Times New Roman" charset="0"/>
                      </a:endParaRPr>
                    </a:p>
                  </a:txBody>
                  <a:tcPr marL="65270" marR="65270" marT="0" marB="0"/>
                </a:tc>
                <a:tc>
                  <a:txBody>
                    <a:bodyPr/>
                    <a:lstStyle/>
                    <a:p>
                      <a:pPr algn="l">
                        <a:lnSpc>
                          <a:spcPct val="100000"/>
                        </a:lnSpc>
                        <a:spcAft>
                          <a:spcPts val="0"/>
                        </a:spcAft>
                      </a:pPr>
                      <a:r>
                        <a:rPr lang="en-GB" sz="2000">
                          <a:effectLst/>
                        </a:rPr>
                        <a:t>Strategic plan (strategies) </a:t>
                      </a:r>
                      <a:endParaRPr lang="en-US" sz="2800">
                        <a:effectLst/>
                        <a:latin typeface="Times New Roman" charset="0"/>
                        <a:ea typeface="Times New Roman" charset="0"/>
                      </a:endParaRPr>
                    </a:p>
                  </a:txBody>
                  <a:tcPr marL="65270" marR="65270" marT="0" marB="0"/>
                </a:tc>
              </a:tr>
              <a:tr h="254550">
                <a:tc>
                  <a:txBody>
                    <a:bodyPr/>
                    <a:lstStyle/>
                    <a:p>
                      <a:pPr algn="just">
                        <a:lnSpc>
                          <a:spcPct val="100000"/>
                        </a:lnSpc>
                        <a:spcAft>
                          <a:spcPts val="0"/>
                        </a:spcAft>
                      </a:pPr>
                      <a:r>
                        <a:rPr lang="en-GB" sz="2000">
                          <a:effectLst/>
                        </a:rPr>
                        <a:t>Acting</a:t>
                      </a:r>
                      <a:endParaRPr lang="en-US" sz="2800">
                        <a:effectLst/>
                        <a:latin typeface="Times New Roman" charset="0"/>
                        <a:ea typeface="Times New Roman" charset="0"/>
                      </a:endParaRPr>
                    </a:p>
                  </a:txBody>
                  <a:tcPr marL="65270" marR="65270" marT="0" marB="0"/>
                </a:tc>
                <a:tc>
                  <a:txBody>
                    <a:bodyPr/>
                    <a:lstStyle/>
                    <a:p>
                      <a:pPr algn="just">
                        <a:lnSpc>
                          <a:spcPct val="100000"/>
                        </a:lnSpc>
                        <a:spcAft>
                          <a:spcPts val="0"/>
                        </a:spcAft>
                      </a:pPr>
                      <a:r>
                        <a:rPr lang="en-GB" sz="2000">
                          <a:effectLst/>
                        </a:rPr>
                        <a:t>Implementing the plan: communicating the results, developing action agendas, and institutionalizing strategic thinking and intelligence systems </a:t>
                      </a:r>
                      <a:endParaRPr lang="en-US" sz="2800">
                        <a:effectLst/>
                        <a:latin typeface="Times New Roman" charset="0"/>
                        <a:ea typeface="Times New Roman" charset="0"/>
                      </a:endParaRPr>
                    </a:p>
                  </a:txBody>
                  <a:tcPr marL="65270" marR="65270" marT="0" marB="0"/>
                </a:tc>
                <a:tc>
                  <a:txBody>
                    <a:bodyPr/>
                    <a:lstStyle/>
                    <a:p>
                      <a:pPr algn="l">
                        <a:lnSpc>
                          <a:spcPct val="100000"/>
                        </a:lnSpc>
                        <a:spcAft>
                          <a:spcPts val="0"/>
                        </a:spcAft>
                      </a:pPr>
                      <a:r>
                        <a:rPr lang="en-GB" sz="2000" dirty="0">
                          <a:effectLst/>
                        </a:rPr>
                        <a:t>Action plan (initiatives) </a:t>
                      </a:r>
                      <a:endParaRPr lang="en-US" sz="2800" dirty="0">
                        <a:effectLst/>
                        <a:latin typeface="Times New Roman" charset="0"/>
                        <a:ea typeface="Times New Roman" charset="0"/>
                      </a:endParaRPr>
                    </a:p>
                  </a:txBody>
                  <a:tcPr marL="65270" marR="65270" marT="0" marB="0"/>
                </a:tc>
              </a:tr>
            </a:tbl>
          </a:graphicData>
        </a:graphic>
      </p:graphicFrame>
    </p:spTree>
    <p:extLst>
      <p:ext uri="{BB962C8B-B14F-4D97-AF65-F5344CB8AC3E}">
        <p14:creationId xmlns:p14="http://schemas.microsoft.com/office/powerpoint/2010/main" val="523138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80295982"/>
              </p:ext>
            </p:extLst>
          </p:nvPr>
        </p:nvGraphicFramePr>
        <p:xfrm>
          <a:off x="1252753" y="1702340"/>
          <a:ext cx="9259111" cy="4451250"/>
        </p:xfrm>
        <a:graphic>
          <a:graphicData uri="http://schemas.openxmlformats.org/drawingml/2006/table">
            <a:tbl>
              <a:tblPr firstRow="1" firstCol="1" bandRow="1">
                <a:tableStyleId>{073A0DAA-6AF3-43AB-8588-CEC1D06C72B9}</a:tableStyleId>
              </a:tblPr>
              <a:tblGrid>
                <a:gridCol w="1671944"/>
                <a:gridCol w="1544691"/>
                <a:gridCol w="1229636"/>
                <a:gridCol w="1604280"/>
                <a:gridCol w="1604280"/>
                <a:gridCol w="1604280"/>
              </a:tblGrid>
              <a:tr h="584395">
                <a:tc>
                  <a:txBody>
                    <a:bodyPr/>
                    <a:lstStyle/>
                    <a:p>
                      <a:pPr algn="ctr"/>
                      <a:r>
                        <a:rPr lang="en-US" sz="2800" dirty="0" smtClean="0"/>
                        <a:t>Project Context</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Worst Case</a:t>
                      </a:r>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Baseline</a:t>
                      </a:r>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Best Case</a:t>
                      </a:r>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Alternative 1</a:t>
                      </a:r>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Alternative 2</a:t>
                      </a:r>
                    </a:p>
                  </a:txBody>
                  <a:tcPr anchor="b"/>
                </a:tc>
              </a:tr>
              <a:tr h="584395">
                <a:tc>
                  <a:txBody>
                    <a:bodyPr/>
                    <a:lstStyle/>
                    <a:p>
                      <a:r>
                        <a:rPr lang="en-US" dirty="0" smtClean="0"/>
                        <a:t>Economic</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a:t>
                      </a:r>
                      <a:endParaRPr lang="en-US" b="1" dirty="0" smtClean="0"/>
                    </a:p>
                  </a:txBody>
                  <a:tcPr anchor="ctr"/>
                </a:tc>
                <a:tc>
                  <a:txBody>
                    <a:bodyPr/>
                    <a:lstStyle/>
                    <a:p>
                      <a:pPr algn="ctr"/>
                      <a:r>
                        <a:rPr lang="en-US" dirty="0" smtClean="0"/>
                        <a:t>=</a:t>
                      </a:r>
                      <a:endParaRPr lang="en-US" b="1" dirty="0"/>
                    </a:p>
                  </a:txBody>
                  <a:tcPr anchor="ctr"/>
                </a:tc>
                <a:tc>
                  <a:txBody>
                    <a:bodyPr/>
                    <a:lstStyle/>
                    <a:p>
                      <a:pPr algn="ctr"/>
                      <a:r>
                        <a:rPr lang="en-US" dirty="0" smtClean="0"/>
                        <a:t>+</a:t>
                      </a:r>
                      <a:endParaRPr lang="en-US" b="1" dirty="0"/>
                    </a:p>
                  </a:txBody>
                  <a:tcPr anchor="ctr"/>
                </a:tc>
                <a:tc>
                  <a:txBody>
                    <a:bodyPr/>
                    <a:lstStyle/>
                    <a:p>
                      <a:pPr algn="ctr"/>
                      <a:r>
                        <a:rPr lang="en-US" dirty="0" smtClean="0"/>
                        <a:t>=</a:t>
                      </a:r>
                      <a:endParaRPr lang="en-US" b="1" dirty="0"/>
                    </a:p>
                  </a:txBody>
                  <a:tcPr anchor="ctr"/>
                </a:tc>
                <a:tc>
                  <a:txBody>
                    <a:bodyPr/>
                    <a:lstStyle/>
                    <a:p>
                      <a:pPr algn="ctr"/>
                      <a:r>
                        <a:rPr lang="en-US" dirty="0" smtClean="0"/>
                        <a:t>+</a:t>
                      </a:r>
                      <a:endParaRPr lang="en-US" b="1" dirty="0"/>
                    </a:p>
                  </a:txBody>
                  <a:tcPr anchor="ctr"/>
                </a:tc>
              </a:tr>
              <a:tr h="584395">
                <a:tc>
                  <a:txBody>
                    <a:bodyPr/>
                    <a:lstStyle/>
                    <a:p>
                      <a:r>
                        <a:rPr lang="en-US" dirty="0" smtClean="0"/>
                        <a:t>Social-Cultural</a:t>
                      </a:r>
                      <a:endParaRPr lang="en-US" dirty="0"/>
                    </a:p>
                  </a:txBody>
                  <a:tcPr anchor="ctr"/>
                </a:tc>
                <a:tc>
                  <a:txBody>
                    <a:bodyPr/>
                    <a:lstStyle/>
                    <a:p>
                      <a:pPr algn="ctr"/>
                      <a:r>
                        <a:rPr lang="en-US" dirty="0" smtClean="0"/>
                        <a:t>+</a:t>
                      </a:r>
                      <a:endParaRPr lang="en-US" b="1" dirty="0"/>
                    </a:p>
                  </a:txBody>
                  <a:tcPr anchor="ctr"/>
                </a:tc>
                <a:tc>
                  <a:txBody>
                    <a:bodyPr/>
                    <a:lstStyle/>
                    <a:p>
                      <a:pPr algn="ctr"/>
                      <a:r>
                        <a:rPr lang="en-US" dirty="0" smtClean="0"/>
                        <a:t>+</a:t>
                      </a:r>
                      <a:endParaRPr lang="en-US" b="1" dirty="0"/>
                    </a:p>
                  </a:txBody>
                  <a:tcPr anchor="ctr"/>
                </a:tc>
                <a:tc>
                  <a:txBody>
                    <a:bodyPr/>
                    <a:lstStyle/>
                    <a:p>
                      <a:pPr algn="ctr"/>
                      <a:r>
                        <a:rPr lang="en-US" dirty="0" smtClean="0"/>
                        <a:t>+</a:t>
                      </a:r>
                      <a:endParaRPr lang="en-US" b="1" dirty="0"/>
                    </a:p>
                  </a:txBody>
                  <a:tcPr anchor="ctr"/>
                </a:tc>
                <a:tc>
                  <a:txBody>
                    <a:bodyPr/>
                    <a:lstStyle/>
                    <a:p>
                      <a:pPr algn="ctr"/>
                      <a:r>
                        <a:rPr lang="en-US" dirty="0" smtClean="0"/>
                        <a:t>+</a:t>
                      </a:r>
                      <a:endParaRPr lang="en-US" b="1" dirty="0"/>
                    </a:p>
                  </a:txBody>
                  <a:tcPr anchor="ctr"/>
                </a:tc>
                <a:tc>
                  <a:txBody>
                    <a:bodyPr/>
                    <a:lstStyle/>
                    <a:p>
                      <a:pPr algn="ctr"/>
                      <a:r>
                        <a:rPr lang="en-US" dirty="0" smtClean="0"/>
                        <a:t>=</a:t>
                      </a:r>
                      <a:endParaRPr lang="en-US" b="1" dirty="0"/>
                    </a:p>
                  </a:txBody>
                  <a:tcPr anchor="ctr"/>
                </a:tc>
              </a:tr>
              <a:tr h="584395">
                <a:tc>
                  <a:txBody>
                    <a:bodyPr/>
                    <a:lstStyle/>
                    <a:p>
                      <a:r>
                        <a:rPr lang="en-US" dirty="0" smtClean="0"/>
                        <a:t>Health</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a:t>
                      </a:r>
                      <a:endParaRPr lang="en-US" b="1" dirty="0" smtClean="0"/>
                    </a:p>
                  </a:txBody>
                  <a:tcPr anchor="ctr"/>
                </a:tc>
                <a:tc>
                  <a:txBody>
                    <a:bodyPr/>
                    <a:lstStyle/>
                    <a:p>
                      <a:pPr algn="ctr"/>
                      <a:r>
                        <a:rPr lang="en-US" dirty="0" smtClean="0"/>
                        <a:t>=</a:t>
                      </a:r>
                      <a:endParaRPr lang="en-US" b="1" dirty="0"/>
                    </a:p>
                  </a:txBody>
                  <a:tcPr anchor="ctr"/>
                </a:tc>
                <a:tc>
                  <a:txBody>
                    <a:bodyPr/>
                    <a:lstStyle/>
                    <a:p>
                      <a:pPr algn="ctr"/>
                      <a:r>
                        <a:rPr lang="en-US" dirty="0" smtClean="0"/>
                        <a:t>=</a:t>
                      </a:r>
                      <a:endParaRPr lang="en-US"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a:t>
                      </a:r>
                      <a:endParaRPr lang="en-US" b="1" dirty="0" smtClean="0"/>
                    </a:p>
                  </a:txBody>
                  <a:tcPr anchor="ctr"/>
                </a:tc>
                <a:tc>
                  <a:txBody>
                    <a:bodyPr/>
                    <a:lstStyle/>
                    <a:p>
                      <a:pPr algn="ctr"/>
                      <a:r>
                        <a:rPr lang="en-US" dirty="0" smtClean="0"/>
                        <a:t>=</a:t>
                      </a:r>
                      <a:endParaRPr lang="en-US" b="1" dirty="0"/>
                    </a:p>
                  </a:txBody>
                  <a:tcPr anchor="ctr"/>
                </a:tc>
              </a:tr>
              <a:tr h="584395">
                <a:tc>
                  <a:txBody>
                    <a:bodyPr/>
                    <a:lstStyle/>
                    <a:p>
                      <a:r>
                        <a:rPr lang="en-US" dirty="0" smtClean="0"/>
                        <a:t>Food</a:t>
                      </a:r>
                      <a:endParaRPr lang="en-US" dirty="0"/>
                    </a:p>
                  </a:txBody>
                  <a:tcPr anchor="ctr"/>
                </a:tc>
                <a:tc>
                  <a:txBody>
                    <a:bodyPr/>
                    <a:lstStyle/>
                    <a:p>
                      <a:pPr algn="ctr"/>
                      <a:r>
                        <a:rPr lang="en-US" baseline="0" dirty="0" smtClean="0"/>
                        <a:t>–</a:t>
                      </a:r>
                      <a:endParaRPr lang="en-US" b="1" dirty="0"/>
                    </a:p>
                  </a:txBody>
                  <a:tcPr anchor="ctr"/>
                </a:tc>
                <a:tc>
                  <a:txBody>
                    <a:bodyPr/>
                    <a:lstStyle/>
                    <a:p>
                      <a:pPr algn="ctr"/>
                      <a:r>
                        <a:rPr lang="en-US" baseline="0" dirty="0" smtClean="0"/>
                        <a:t>–</a:t>
                      </a:r>
                      <a:endParaRPr lang="en-US" b="1" dirty="0"/>
                    </a:p>
                  </a:txBody>
                  <a:tcPr anchor="ctr"/>
                </a:tc>
                <a:tc>
                  <a:txBody>
                    <a:bodyPr/>
                    <a:lstStyle/>
                    <a:p>
                      <a:pPr algn="ctr"/>
                      <a:r>
                        <a:rPr lang="en-US" baseline="0" dirty="0" smtClean="0"/>
                        <a:t>=</a:t>
                      </a:r>
                      <a:endParaRPr lang="en-US" b="1" dirty="0"/>
                    </a:p>
                  </a:txBody>
                  <a:tcPr anchor="ctr"/>
                </a:tc>
                <a:tc>
                  <a:txBody>
                    <a:bodyPr/>
                    <a:lstStyle/>
                    <a:p>
                      <a:pPr algn="ctr"/>
                      <a:r>
                        <a:rPr lang="en-US" baseline="0" dirty="0" smtClean="0"/>
                        <a:t>=</a:t>
                      </a:r>
                      <a:endParaRPr lang="en-US" b="1" dirty="0"/>
                    </a:p>
                  </a:txBody>
                  <a:tcPr anchor="ctr"/>
                </a:tc>
                <a:tc>
                  <a:txBody>
                    <a:bodyPr/>
                    <a:lstStyle/>
                    <a:p>
                      <a:pPr algn="ctr"/>
                      <a:r>
                        <a:rPr lang="en-US" baseline="0" dirty="0" smtClean="0"/>
                        <a:t>–</a:t>
                      </a:r>
                      <a:endParaRPr lang="en-US" b="1" dirty="0"/>
                    </a:p>
                  </a:txBody>
                  <a:tcPr anchor="ctr"/>
                </a:tc>
              </a:tr>
              <a:tr h="584395">
                <a:tc>
                  <a:txBody>
                    <a:bodyPr/>
                    <a:lstStyle/>
                    <a:p>
                      <a:r>
                        <a:rPr lang="en-US" dirty="0" smtClean="0"/>
                        <a:t>Environment</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a:t>
                      </a:r>
                      <a:endParaRPr lang="en-US" b="1" dirty="0" smtClean="0"/>
                    </a:p>
                  </a:txBody>
                  <a:tcPr anchor="ctr"/>
                </a:tc>
                <a:tc>
                  <a:txBody>
                    <a:bodyPr/>
                    <a:lstStyle/>
                    <a:p>
                      <a:pPr algn="ctr"/>
                      <a:r>
                        <a:rPr lang="en-US" dirty="0" smtClean="0"/>
                        <a:t>=</a:t>
                      </a:r>
                      <a:endParaRPr lang="en-US" b="1" dirty="0"/>
                    </a:p>
                  </a:txBody>
                  <a:tcPr anchor="ctr"/>
                </a:tc>
                <a:tc>
                  <a:txBody>
                    <a:bodyPr/>
                    <a:lstStyle/>
                    <a:p>
                      <a:pPr algn="ctr"/>
                      <a:r>
                        <a:rPr lang="en-US" dirty="0" smtClean="0"/>
                        <a:t>=</a:t>
                      </a:r>
                      <a:endParaRPr lang="en-US"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a:t>
                      </a:r>
                      <a:endParaRPr lang="en-US" b="1" dirty="0" smtClean="0"/>
                    </a:p>
                  </a:txBody>
                  <a:tcPr anchor="ctr"/>
                </a:tc>
                <a:tc>
                  <a:txBody>
                    <a:bodyPr/>
                    <a:lstStyle/>
                    <a:p>
                      <a:pPr algn="ctr"/>
                      <a:r>
                        <a:rPr lang="en-US" dirty="0" smtClean="0"/>
                        <a:t>=</a:t>
                      </a:r>
                      <a:endParaRPr lang="en-US" b="1" dirty="0"/>
                    </a:p>
                  </a:txBody>
                  <a:tcPr anchor="ctr"/>
                </a:tc>
              </a:tr>
              <a:tr h="584395">
                <a:tc>
                  <a:txBody>
                    <a:bodyPr/>
                    <a:lstStyle/>
                    <a:p>
                      <a:r>
                        <a:rPr lang="en-US" dirty="0" smtClean="0"/>
                        <a:t>Political</a:t>
                      </a:r>
                      <a:endParaRPr lang="en-US" dirty="0"/>
                    </a:p>
                  </a:txBody>
                  <a:tcPr anchor="ctr"/>
                </a:tc>
                <a:tc>
                  <a:txBody>
                    <a:bodyPr/>
                    <a:lstStyle/>
                    <a:p>
                      <a:pPr algn="ctr"/>
                      <a:r>
                        <a:rPr lang="en-US" dirty="0" smtClean="0"/>
                        <a:t>=</a:t>
                      </a:r>
                      <a:endParaRPr lang="en-US" b="1" dirty="0"/>
                    </a:p>
                  </a:txBody>
                  <a:tcPr anchor="ctr"/>
                </a:tc>
                <a:tc>
                  <a:txBody>
                    <a:bodyPr/>
                    <a:lstStyle/>
                    <a:p>
                      <a:pPr algn="ctr"/>
                      <a:r>
                        <a:rPr lang="en-US" dirty="0" smtClean="0"/>
                        <a:t>+</a:t>
                      </a:r>
                      <a:endParaRPr lang="en-US" b="1" dirty="0"/>
                    </a:p>
                  </a:txBody>
                  <a:tcPr anchor="ctr"/>
                </a:tc>
                <a:tc>
                  <a:txBody>
                    <a:bodyPr/>
                    <a:lstStyle/>
                    <a:p>
                      <a:pPr algn="ctr"/>
                      <a:r>
                        <a:rPr lang="en-US" dirty="0" smtClean="0"/>
                        <a:t>+</a:t>
                      </a:r>
                      <a:endParaRPr lang="en-US" b="1" dirty="0"/>
                    </a:p>
                  </a:txBody>
                  <a:tcPr anchor="ctr"/>
                </a:tc>
                <a:tc>
                  <a:txBody>
                    <a:bodyPr/>
                    <a:lstStyle/>
                    <a:p>
                      <a:pPr algn="ctr"/>
                      <a:r>
                        <a:rPr lang="en-US" dirty="0" smtClean="0"/>
                        <a:t>=</a:t>
                      </a:r>
                      <a:endParaRPr lang="en-US" b="1" dirty="0"/>
                    </a:p>
                  </a:txBody>
                  <a:tcPr anchor="ctr"/>
                </a:tc>
                <a:tc>
                  <a:txBody>
                    <a:bodyPr/>
                    <a:lstStyle/>
                    <a:p>
                      <a:pPr algn="ctr"/>
                      <a:r>
                        <a:rPr lang="en-US" dirty="0" smtClean="0"/>
                        <a:t>+</a:t>
                      </a:r>
                      <a:endParaRPr lang="en-US" b="1" dirty="0"/>
                    </a:p>
                  </a:txBody>
                  <a:tcPr anchor="ctr"/>
                </a:tc>
              </a:tr>
            </a:tbl>
          </a:graphicData>
        </a:graphic>
      </p:graphicFrame>
      <p:sp>
        <p:nvSpPr>
          <p:cNvPr id="2" name="TextBox 1"/>
          <p:cNvSpPr txBox="1"/>
          <p:nvPr/>
        </p:nvSpPr>
        <p:spPr>
          <a:xfrm>
            <a:off x="0" y="1702340"/>
            <a:ext cx="1024255" cy="369332"/>
          </a:xfrm>
          <a:prstGeom prst="rect">
            <a:avLst/>
          </a:prstGeom>
          <a:noFill/>
        </p:spPr>
        <p:txBody>
          <a:bodyPr wrap="none" rtlCol="0">
            <a:spAutoFit/>
          </a:bodyPr>
          <a:lstStyle/>
          <a:p>
            <a:r>
              <a:rPr lang="en-US" dirty="0" smtClean="0"/>
              <a:t>Table 9.3</a:t>
            </a:r>
            <a:endParaRPr lang="en-US" dirty="0"/>
          </a:p>
        </p:txBody>
      </p:sp>
    </p:spTree>
    <p:extLst>
      <p:ext uri="{BB962C8B-B14F-4D97-AF65-F5344CB8AC3E}">
        <p14:creationId xmlns:p14="http://schemas.microsoft.com/office/powerpoint/2010/main" val="240404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06603463"/>
              </p:ext>
            </p:extLst>
          </p:nvPr>
        </p:nvGraphicFramePr>
        <p:xfrm>
          <a:off x="2487614" y="1272643"/>
          <a:ext cx="7216303" cy="5523365"/>
        </p:xfrm>
        <a:graphic>
          <a:graphicData uri="http://schemas.openxmlformats.org/drawingml/2006/table">
            <a:tbl>
              <a:tblPr firstRow="1" firstCol="1" bandRow="1">
                <a:tableStyleId>{073A0DAA-6AF3-43AB-8588-CEC1D06C72B9}</a:tableStyleId>
              </a:tblPr>
              <a:tblGrid>
                <a:gridCol w="1846635"/>
                <a:gridCol w="1750978"/>
                <a:gridCol w="1750979"/>
                <a:gridCol w="1867711"/>
              </a:tblGrid>
              <a:tr h="849109">
                <a:tc>
                  <a:txBody>
                    <a:bodyPr/>
                    <a:lstStyle/>
                    <a:p>
                      <a:pPr algn="ctr"/>
                      <a:endParaRPr lang="en-US" sz="2800" dirty="0"/>
                    </a:p>
                  </a:txBody>
                  <a:tcPr>
                    <a:noFill/>
                  </a:tcPr>
                </a:tc>
                <a:tc>
                  <a:txBody>
                    <a:bodyPr/>
                    <a:lstStyle/>
                    <a:p>
                      <a:r>
                        <a:rPr lang="en-US" sz="1800" kern="1200" dirty="0" smtClean="0">
                          <a:effectLst/>
                        </a:rPr>
                        <a:t>successful democratization</a:t>
                      </a:r>
                      <a:r>
                        <a:rPr lang="en-US" dirty="0" smtClean="0">
                          <a:effectLst/>
                        </a:rPr>
                        <a:t> </a:t>
                      </a:r>
                      <a:endParaRPr lang="en-US" dirty="0"/>
                    </a:p>
                  </a:txBody>
                  <a:tcPr anchor="b"/>
                </a:tc>
                <a:tc>
                  <a:txBody>
                    <a:bodyPr/>
                    <a:lstStyle/>
                    <a:p>
                      <a:r>
                        <a:rPr lang="en-US" sz="1800" kern="1200" dirty="0" smtClean="0">
                          <a:effectLst/>
                        </a:rPr>
                        <a:t>increased poverty and population growth</a:t>
                      </a:r>
                      <a:r>
                        <a:rPr lang="en-US" dirty="0" smtClean="0">
                          <a:effectLst/>
                        </a:rPr>
                        <a:t> </a:t>
                      </a:r>
                      <a:endParaRPr lang="en-US" dirty="0"/>
                    </a:p>
                  </a:txBody>
                  <a:tcPr anchor="b"/>
                </a:tc>
                <a:tc>
                  <a:txBody>
                    <a:bodyPr/>
                    <a:lstStyle/>
                    <a:p>
                      <a:r>
                        <a:rPr lang="en-US" sz="1800" kern="1200" dirty="0" smtClean="0">
                          <a:effectLst/>
                        </a:rPr>
                        <a:t>advancement in renewable energies</a:t>
                      </a:r>
                      <a:r>
                        <a:rPr lang="en-US" dirty="0" smtClean="0">
                          <a:effectLst/>
                        </a:rPr>
                        <a:t> and ICT</a:t>
                      </a:r>
                      <a:endParaRPr lang="en-US" dirty="0"/>
                    </a:p>
                  </a:txBody>
                  <a:tcPr anchor="b"/>
                </a:tc>
              </a:tr>
              <a:tr h="1328597">
                <a:tc>
                  <a:txBody>
                    <a:bodyPr/>
                    <a:lstStyle/>
                    <a:p>
                      <a:r>
                        <a:rPr lang="en-US" sz="1800" kern="1200" dirty="0" smtClean="0">
                          <a:effectLst/>
                        </a:rPr>
                        <a:t>successful democratization</a:t>
                      </a:r>
                      <a:r>
                        <a:rPr lang="en-US" dirty="0" smtClean="0">
                          <a:effectLst/>
                        </a:rPr>
                        <a:t> </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Effects of the futures wheel</a:t>
                      </a:r>
                      <a:endParaRPr lang="en-US" sz="1600" b="0" dirty="0" smtClean="0"/>
                    </a:p>
                  </a:txBody>
                  <a:tcPr anchor="ctr"/>
                </a:tc>
                <a:tc>
                  <a:txBody>
                    <a:bodyPr/>
                    <a:lstStyle/>
                    <a:p>
                      <a:pPr algn="ctr"/>
                      <a:r>
                        <a:rPr lang="en-US" sz="1600" dirty="0" smtClean="0"/>
                        <a:t>Political</a:t>
                      </a:r>
                      <a:r>
                        <a:rPr lang="en-US" sz="1600" baseline="0" dirty="0" smtClean="0"/>
                        <a:t> violence by disenfranchised workers</a:t>
                      </a:r>
                      <a:endParaRPr lang="en-US" sz="1600" b="0" dirty="0"/>
                    </a:p>
                  </a:txBody>
                  <a:tcPr anchor="ctr"/>
                </a:tc>
                <a:tc>
                  <a:txBody>
                    <a:bodyPr/>
                    <a:lstStyle/>
                    <a:p>
                      <a:pPr algn="ctr"/>
                      <a:r>
                        <a:rPr lang="en-US" sz="1600" dirty="0" smtClean="0"/>
                        <a:t>International energy trade</a:t>
                      </a:r>
                      <a:r>
                        <a:rPr lang="en-US" sz="1600" baseline="0" dirty="0" smtClean="0"/>
                        <a:t> with Western nations / stricter internet regulation</a:t>
                      </a:r>
                      <a:endParaRPr lang="en-US" sz="1600" b="0" dirty="0"/>
                    </a:p>
                  </a:txBody>
                  <a:tcPr anchor="ctr"/>
                </a:tc>
              </a:tr>
              <a:tr h="1451568">
                <a:tc>
                  <a:txBody>
                    <a:bodyPr/>
                    <a:lstStyle/>
                    <a:p>
                      <a:r>
                        <a:rPr lang="en-US" sz="1800" kern="1200" dirty="0" smtClean="0">
                          <a:effectLst/>
                        </a:rPr>
                        <a:t>increased poverty and population growth</a:t>
                      </a:r>
                      <a:r>
                        <a:rPr lang="en-US" dirty="0" smtClean="0">
                          <a:effectLst/>
                        </a:rPr>
                        <a:t> </a:t>
                      </a:r>
                      <a:endParaRPr lang="en-US" dirty="0"/>
                    </a:p>
                  </a:txBody>
                  <a:tcPr anchor="ctr"/>
                </a:tc>
                <a:tc>
                  <a:txBody>
                    <a:bodyPr/>
                    <a:lstStyle/>
                    <a:p>
                      <a:pPr algn="ctr"/>
                      <a:r>
                        <a:rPr lang="en-US" sz="1600" dirty="0" smtClean="0"/>
                        <a:t>Polarizatio</a:t>
                      </a:r>
                      <a:r>
                        <a:rPr lang="en-US" sz="1600" baseline="0" dirty="0" smtClean="0"/>
                        <a:t>n of political parties / nationalization of domestic and intern. policy</a:t>
                      </a:r>
                      <a:endParaRPr lang="en-US" sz="16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Effects of the futures wheel</a:t>
                      </a:r>
                      <a:endParaRPr lang="en-US" sz="1600" b="0" dirty="0" smtClean="0"/>
                    </a:p>
                  </a:txBody>
                  <a:tcPr anchor="ctr"/>
                </a:tc>
                <a:tc>
                  <a:txBody>
                    <a:bodyPr/>
                    <a:lstStyle/>
                    <a:p>
                      <a:pPr algn="ctr"/>
                      <a:r>
                        <a:rPr lang="en-US" sz="1600" dirty="0" smtClean="0"/>
                        <a:t>???</a:t>
                      </a:r>
                      <a:endParaRPr lang="en-US" sz="1600" b="0" dirty="0"/>
                    </a:p>
                  </a:txBody>
                  <a:tcPr anchor="ctr"/>
                </a:tc>
              </a:tr>
              <a:tr h="1439694">
                <a:tc>
                  <a:txBody>
                    <a:bodyPr/>
                    <a:lstStyle/>
                    <a:p>
                      <a:r>
                        <a:rPr lang="en-US" sz="1800" kern="1200" dirty="0" smtClean="0">
                          <a:effectLst/>
                        </a:rPr>
                        <a:t>advancement in renewable energies</a:t>
                      </a:r>
                      <a:r>
                        <a:rPr lang="en-US" dirty="0" smtClean="0">
                          <a:effectLst/>
                        </a:rPr>
                        <a:t> and ICT</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Moving from development aid recipient to donor – extending extra territorial soft power</a:t>
                      </a:r>
                      <a:endParaRPr lang="en-US" sz="1600" b="0" dirty="0" smtClean="0"/>
                    </a:p>
                  </a:txBody>
                  <a:tcPr anchor="ctr"/>
                </a:tc>
                <a:tc>
                  <a:txBody>
                    <a:bodyPr/>
                    <a:lstStyle/>
                    <a:p>
                      <a:pPr algn="ctr"/>
                      <a:r>
                        <a:rPr lang="en-US" sz="1600" dirty="0" smtClean="0"/>
                        <a:t>General </a:t>
                      </a:r>
                      <a:r>
                        <a:rPr lang="en-US" sz="1600" baseline="0" dirty="0" smtClean="0"/>
                        <a:t>access to internet and electricity but internal digital divide</a:t>
                      </a:r>
                      <a:endParaRPr lang="en-US" sz="16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Effects of the futures wheel</a:t>
                      </a:r>
                      <a:endParaRPr lang="en-US" sz="1600" b="0" dirty="0"/>
                    </a:p>
                  </a:txBody>
                  <a:tcPr anchor="ctr"/>
                </a:tc>
              </a:tr>
            </a:tbl>
          </a:graphicData>
        </a:graphic>
      </p:graphicFrame>
      <p:sp>
        <p:nvSpPr>
          <p:cNvPr id="2" name="TextBox 1"/>
          <p:cNvSpPr txBox="1"/>
          <p:nvPr/>
        </p:nvSpPr>
        <p:spPr>
          <a:xfrm>
            <a:off x="0" y="1659298"/>
            <a:ext cx="1024255" cy="646331"/>
          </a:xfrm>
          <a:prstGeom prst="rect">
            <a:avLst/>
          </a:prstGeom>
          <a:noFill/>
        </p:spPr>
        <p:txBody>
          <a:bodyPr wrap="none" rtlCol="0">
            <a:spAutoFit/>
          </a:bodyPr>
          <a:lstStyle/>
          <a:p>
            <a:r>
              <a:rPr lang="en-US" dirty="0" smtClean="0"/>
              <a:t>Table 9.4</a:t>
            </a:r>
          </a:p>
          <a:p>
            <a:endParaRPr lang="en-US" dirty="0"/>
          </a:p>
        </p:txBody>
      </p:sp>
    </p:spTree>
    <p:extLst>
      <p:ext uri="{BB962C8B-B14F-4D97-AF65-F5344CB8AC3E}">
        <p14:creationId xmlns:p14="http://schemas.microsoft.com/office/powerpoint/2010/main" val="1056750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31503"/>
            <a:ext cx="1024255" cy="646331"/>
          </a:xfrm>
          <a:prstGeom prst="rect">
            <a:avLst/>
          </a:prstGeom>
          <a:noFill/>
        </p:spPr>
        <p:txBody>
          <a:bodyPr wrap="none" rtlCol="0">
            <a:spAutoFit/>
          </a:bodyPr>
          <a:lstStyle/>
          <a:p>
            <a:r>
              <a:rPr lang="en-US" dirty="0" smtClean="0"/>
              <a:t>Table 9.5</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033984784"/>
              </p:ext>
            </p:extLst>
          </p:nvPr>
        </p:nvGraphicFramePr>
        <p:xfrm>
          <a:off x="2525685" y="1731503"/>
          <a:ext cx="7054850" cy="4356896"/>
        </p:xfrm>
        <a:graphic>
          <a:graphicData uri="http://schemas.openxmlformats.org/drawingml/2006/table">
            <a:tbl>
              <a:tblPr firstRow="1" firstCol="1" bandRow="1">
                <a:tableStyleId>{073A0DAA-6AF3-43AB-8588-CEC1D06C72B9}</a:tableStyleId>
              </a:tblPr>
              <a:tblGrid>
                <a:gridCol w="1467117"/>
                <a:gridCol w="5587733"/>
              </a:tblGrid>
              <a:tr h="544612">
                <a:tc>
                  <a:txBody>
                    <a:bodyPr/>
                    <a:lstStyle/>
                    <a:p>
                      <a:pPr algn="just">
                        <a:lnSpc>
                          <a:spcPct val="200000"/>
                        </a:lnSpc>
                        <a:spcAft>
                          <a:spcPts val="0"/>
                        </a:spcAft>
                      </a:pPr>
                      <a:r>
                        <a:rPr lang="en-GB" sz="1600">
                          <a:effectLst/>
                        </a:rPr>
                        <a:t>Type of trigger </a:t>
                      </a:r>
                      <a:endParaRPr lang="en-US" sz="24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600">
                          <a:effectLst/>
                        </a:rPr>
                        <a:t>Triggers </a:t>
                      </a:r>
                      <a:endParaRPr lang="en-US" sz="2400">
                        <a:effectLst/>
                        <a:latin typeface="Times New Roman" charset="0"/>
                        <a:ea typeface="Times New Roman" charset="0"/>
                      </a:endParaRPr>
                    </a:p>
                  </a:txBody>
                  <a:tcPr marL="68580" marR="68580" marT="0" marB="0"/>
                </a:tc>
              </a:tr>
              <a:tr h="544612">
                <a:tc>
                  <a:txBody>
                    <a:bodyPr/>
                    <a:lstStyle/>
                    <a:p>
                      <a:pPr algn="just">
                        <a:lnSpc>
                          <a:spcPct val="200000"/>
                        </a:lnSpc>
                        <a:spcAft>
                          <a:spcPts val="0"/>
                        </a:spcAft>
                      </a:pPr>
                      <a:r>
                        <a:rPr lang="en-GB" sz="1600">
                          <a:effectLst/>
                        </a:rPr>
                        <a:t>Programmatic </a:t>
                      </a:r>
                      <a:endParaRPr lang="en-US" sz="24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600">
                          <a:effectLst/>
                        </a:rPr>
                        <a:t>Progress towards objectives</a:t>
                      </a:r>
                      <a:endParaRPr lang="en-US" sz="2400">
                        <a:effectLst/>
                        <a:latin typeface="Times New Roman" charset="0"/>
                        <a:ea typeface="Times New Roman" charset="0"/>
                      </a:endParaRPr>
                    </a:p>
                  </a:txBody>
                  <a:tcPr marL="68580" marR="68580" marT="0" marB="0"/>
                </a:tc>
              </a:tr>
              <a:tr h="544612">
                <a:tc>
                  <a:txBody>
                    <a:bodyPr/>
                    <a:lstStyle/>
                    <a:p>
                      <a:pPr algn="just">
                        <a:lnSpc>
                          <a:spcPct val="200000"/>
                        </a:lnSpc>
                        <a:spcAft>
                          <a:spcPts val="0"/>
                        </a:spcAft>
                      </a:pPr>
                      <a:r>
                        <a:rPr lang="en-GB" sz="1600">
                          <a:effectLst/>
                        </a:rPr>
                        <a:t>Contextual </a:t>
                      </a:r>
                      <a:endParaRPr lang="en-US" sz="24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600">
                          <a:effectLst/>
                        </a:rPr>
                        <a:t>Improvement in the overall humanitarian situation</a:t>
                      </a:r>
                      <a:endParaRPr lang="en-US" sz="2400">
                        <a:effectLst/>
                        <a:latin typeface="Times New Roman" charset="0"/>
                        <a:ea typeface="Times New Roman" charset="0"/>
                      </a:endParaRPr>
                    </a:p>
                  </a:txBody>
                  <a:tcPr marL="68580" marR="68580" marT="0" marB="0"/>
                </a:tc>
              </a:tr>
              <a:tr h="544612">
                <a:tc>
                  <a:txBody>
                    <a:bodyPr/>
                    <a:lstStyle/>
                    <a:p>
                      <a:endParaRPr lang="en-US" sz="2400" dirty="0">
                        <a:effectLst/>
                        <a:latin typeface="Times New Roman" charset="0"/>
                        <a:ea typeface="Arial Unicode MS" charset="0"/>
                      </a:endParaRPr>
                    </a:p>
                  </a:txBody>
                  <a:tcPr marL="68580" marR="68580" marT="0" marB="0"/>
                </a:tc>
                <a:tc>
                  <a:txBody>
                    <a:bodyPr/>
                    <a:lstStyle/>
                    <a:p>
                      <a:pPr algn="just">
                        <a:lnSpc>
                          <a:spcPct val="200000"/>
                        </a:lnSpc>
                        <a:spcAft>
                          <a:spcPts val="0"/>
                        </a:spcAft>
                      </a:pPr>
                      <a:r>
                        <a:rPr lang="en-GB" sz="1600">
                          <a:effectLst/>
                        </a:rPr>
                        <a:t>Refugee return (&lt;5 000 remaining)</a:t>
                      </a:r>
                      <a:endParaRPr lang="en-US" sz="2400">
                        <a:effectLst/>
                        <a:latin typeface="Times New Roman" charset="0"/>
                        <a:ea typeface="Times New Roman" charset="0"/>
                      </a:endParaRPr>
                    </a:p>
                  </a:txBody>
                  <a:tcPr marL="68580" marR="68580" marT="0" marB="0"/>
                </a:tc>
              </a:tr>
              <a:tr h="544612">
                <a:tc>
                  <a:txBody>
                    <a:bodyPr/>
                    <a:lstStyle/>
                    <a:p>
                      <a:endParaRPr lang="en-US" sz="2400">
                        <a:effectLst/>
                        <a:latin typeface="Times New Roman" charset="0"/>
                        <a:ea typeface="Arial Unicode MS" charset="0"/>
                      </a:endParaRPr>
                    </a:p>
                  </a:txBody>
                  <a:tcPr marL="68580" marR="68580" marT="0" marB="0"/>
                </a:tc>
                <a:tc>
                  <a:txBody>
                    <a:bodyPr/>
                    <a:lstStyle/>
                    <a:p>
                      <a:pPr algn="just">
                        <a:lnSpc>
                          <a:spcPct val="200000"/>
                        </a:lnSpc>
                        <a:spcAft>
                          <a:spcPts val="0"/>
                        </a:spcAft>
                      </a:pPr>
                      <a:r>
                        <a:rPr lang="en-GB" sz="1600">
                          <a:effectLst/>
                        </a:rPr>
                        <a:t>Security constraints making effective aid provision impossible.</a:t>
                      </a:r>
                      <a:endParaRPr lang="en-US" sz="2400">
                        <a:effectLst/>
                        <a:latin typeface="Times New Roman" charset="0"/>
                        <a:ea typeface="Times New Roman" charset="0"/>
                      </a:endParaRPr>
                    </a:p>
                  </a:txBody>
                  <a:tcPr marL="68580" marR="68580" marT="0" marB="0"/>
                </a:tc>
              </a:tr>
              <a:tr h="544612">
                <a:tc>
                  <a:txBody>
                    <a:bodyPr/>
                    <a:lstStyle/>
                    <a:p>
                      <a:pPr algn="just">
                        <a:lnSpc>
                          <a:spcPct val="200000"/>
                        </a:lnSpc>
                        <a:spcAft>
                          <a:spcPts val="0"/>
                        </a:spcAft>
                      </a:pPr>
                      <a:r>
                        <a:rPr lang="en-GB" sz="1600">
                          <a:effectLst/>
                        </a:rPr>
                        <a:t>Systemic </a:t>
                      </a:r>
                      <a:endParaRPr lang="en-US" sz="24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600">
                          <a:effectLst/>
                        </a:rPr>
                        <a:t>Government capacity to meet needs and for emergency response </a:t>
                      </a:r>
                      <a:endParaRPr lang="en-US" sz="2400">
                        <a:effectLst/>
                        <a:latin typeface="Times New Roman" charset="0"/>
                        <a:ea typeface="Times New Roman" charset="0"/>
                      </a:endParaRPr>
                    </a:p>
                  </a:txBody>
                  <a:tcPr marL="68580" marR="68580" marT="0" marB="0"/>
                </a:tc>
              </a:tr>
              <a:tr h="544612">
                <a:tc>
                  <a:txBody>
                    <a:bodyPr/>
                    <a:lstStyle/>
                    <a:p>
                      <a:pPr algn="just">
                        <a:lnSpc>
                          <a:spcPct val="200000"/>
                        </a:lnSpc>
                        <a:spcAft>
                          <a:spcPts val="0"/>
                        </a:spcAft>
                      </a:pPr>
                      <a:r>
                        <a:rPr lang="en-GB" sz="1600">
                          <a:effectLst/>
                        </a:rPr>
                        <a:t>External </a:t>
                      </a:r>
                      <a:endParaRPr lang="en-US" sz="2400">
                        <a:effectLst/>
                        <a:latin typeface="Times New Roman" charset="0"/>
                        <a:ea typeface="Times New Roman" charset="0"/>
                      </a:endParaRPr>
                    </a:p>
                  </a:txBody>
                  <a:tcPr marL="68580" marR="68580" marT="0" marB="0"/>
                </a:tc>
                <a:tc>
                  <a:txBody>
                    <a:bodyPr/>
                    <a:lstStyle/>
                    <a:p>
                      <a:pPr algn="just">
                        <a:lnSpc>
                          <a:spcPct val="200000"/>
                        </a:lnSpc>
                        <a:spcAft>
                          <a:spcPts val="0"/>
                        </a:spcAft>
                      </a:pPr>
                      <a:r>
                        <a:rPr lang="en-GB" sz="1600">
                          <a:effectLst/>
                        </a:rPr>
                        <a:t>Diminished donor contributions</a:t>
                      </a:r>
                      <a:endParaRPr lang="en-US" sz="2400">
                        <a:effectLst/>
                        <a:latin typeface="Times New Roman" charset="0"/>
                        <a:ea typeface="Times New Roman" charset="0"/>
                      </a:endParaRPr>
                    </a:p>
                  </a:txBody>
                  <a:tcPr marL="68580" marR="68580" marT="0" marB="0"/>
                </a:tc>
              </a:tr>
              <a:tr h="544612">
                <a:tc>
                  <a:txBody>
                    <a:bodyPr/>
                    <a:lstStyle/>
                    <a:p>
                      <a:endParaRPr lang="en-US" sz="2400">
                        <a:effectLst/>
                        <a:latin typeface="Times New Roman" charset="0"/>
                        <a:ea typeface="Arial Unicode MS" charset="0"/>
                      </a:endParaRPr>
                    </a:p>
                  </a:txBody>
                  <a:tcPr marL="68580" marR="68580" marT="0" marB="0"/>
                </a:tc>
                <a:tc>
                  <a:txBody>
                    <a:bodyPr/>
                    <a:lstStyle/>
                    <a:p>
                      <a:pPr algn="just">
                        <a:lnSpc>
                          <a:spcPct val="200000"/>
                        </a:lnSpc>
                        <a:spcAft>
                          <a:spcPts val="0"/>
                        </a:spcAft>
                      </a:pPr>
                      <a:r>
                        <a:rPr lang="en-GB" sz="1600" dirty="0">
                          <a:effectLst/>
                        </a:rPr>
                        <a:t>Commitment by other donor </a:t>
                      </a:r>
                      <a:endParaRPr lang="en-US" sz="2400" dirty="0">
                        <a:effectLst/>
                        <a:latin typeface="Times New Roman" charset="0"/>
                        <a:ea typeface="Times New Roman" charset="0"/>
                      </a:endParaRPr>
                    </a:p>
                  </a:txBody>
                  <a:tcPr marL="68580" marR="68580" marT="0" marB="0"/>
                </a:tc>
              </a:tr>
            </a:tbl>
          </a:graphicData>
        </a:graphic>
      </p:graphicFrame>
    </p:spTree>
    <p:extLst>
      <p:ext uri="{BB962C8B-B14F-4D97-AF65-F5344CB8AC3E}">
        <p14:creationId xmlns:p14="http://schemas.microsoft.com/office/powerpoint/2010/main" val="499578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66794068"/>
              </p:ext>
            </p:extLst>
          </p:nvPr>
        </p:nvGraphicFramePr>
        <p:xfrm>
          <a:off x="1451871" y="1618344"/>
          <a:ext cx="9252858" cy="4516844"/>
        </p:xfrm>
        <a:graphic>
          <a:graphicData uri="http://schemas.openxmlformats.org/drawingml/2006/table">
            <a:tbl>
              <a:tblPr bandRow="1">
                <a:tableStyleId>{5940675A-B579-460E-94D1-54222C63F5DA}</a:tableStyleId>
              </a:tblPr>
              <a:tblGrid>
                <a:gridCol w="4626429"/>
                <a:gridCol w="4626429"/>
              </a:tblGrid>
              <a:tr h="412206">
                <a:tc>
                  <a:txBody>
                    <a:bodyPr/>
                    <a:lstStyle/>
                    <a:p>
                      <a:pPr marL="0" lvl="0" indent="0" algn="just">
                        <a:lnSpc>
                          <a:spcPct val="100000"/>
                        </a:lnSpc>
                        <a:spcBef>
                          <a:spcPts val="600"/>
                        </a:spcBef>
                        <a:spcAft>
                          <a:spcPts val="600"/>
                        </a:spcAft>
                        <a:buFontTx/>
                        <a:buNone/>
                      </a:pPr>
                      <a:r>
                        <a:rPr lang="en-GB" sz="2000" dirty="0" smtClean="0">
                          <a:effectLst/>
                        </a:rPr>
                        <a:t>A. The </a:t>
                      </a:r>
                      <a:r>
                        <a:rPr lang="en-GB" sz="2000" dirty="0">
                          <a:effectLst/>
                        </a:rPr>
                        <a:t>project responds to a demonstrated need</a:t>
                      </a:r>
                      <a:endParaRPr lang="en-US" sz="2400" dirty="0">
                        <a:effectLst/>
                        <a:latin typeface="+mn-lt"/>
                        <a:ea typeface="Times New Roman" charset="0"/>
                      </a:endParaRPr>
                    </a:p>
                  </a:txBody>
                  <a:tcPr marL="68580" marR="68580" marT="0" marB="0"/>
                </a:tc>
                <a:tc>
                  <a:txBody>
                    <a:bodyPr/>
                    <a:lstStyle/>
                    <a:p>
                      <a:pPr marL="0" lvl="0" indent="0" algn="just">
                        <a:lnSpc>
                          <a:spcPct val="100000"/>
                        </a:lnSpc>
                        <a:spcBef>
                          <a:spcPts val="600"/>
                        </a:spcBef>
                        <a:spcAft>
                          <a:spcPts val="600"/>
                        </a:spcAft>
                        <a:buFontTx/>
                        <a:buNone/>
                      </a:pPr>
                      <a:r>
                        <a:rPr lang="en-GB" sz="2000" dirty="0" smtClean="0">
                          <a:effectLst/>
                        </a:rPr>
                        <a:t>B. The </a:t>
                      </a:r>
                      <a:r>
                        <a:rPr lang="en-GB" sz="2000" dirty="0">
                          <a:effectLst/>
                        </a:rPr>
                        <a:t>project achieves its objectives </a:t>
                      </a:r>
                      <a:endParaRPr lang="en-US" sz="2400" dirty="0">
                        <a:effectLst/>
                        <a:latin typeface="+mn-lt"/>
                        <a:ea typeface="Times New Roman" charset="0"/>
                      </a:endParaRPr>
                    </a:p>
                  </a:txBody>
                  <a:tcPr marL="68580" marR="68580" marT="0" marB="0"/>
                </a:tc>
              </a:tr>
              <a:tr h="824411">
                <a:tc>
                  <a:txBody>
                    <a:bodyPr/>
                    <a:lstStyle/>
                    <a:p>
                      <a:pPr marL="0" lvl="0" indent="0" algn="just">
                        <a:lnSpc>
                          <a:spcPct val="100000"/>
                        </a:lnSpc>
                        <a:spcBef>
                          <a:spcPts val="600"/>
                        </a:spcBef>
                        <a:spcAft>
                          <a:spcPts val="600"/>
                        </a:spcAft>
                        <a:buFontTx/>
                        <a:buNone/>
                      </a:pPr>
                      <a:r>
                        <a:rPr lang="en-GB" sz="2000" dirty="0" smtClean="0">
                          <a:effectLst/>
                        </a:rPr>
                        <a:t>C. The </a:t>
                      </a:r>
                      <a:r>
                        <a:rPr lang="en-GB" sz="2000" dirty="0">
                          <a:effectLst/>
                        </a:rPr>
                        <a:t>project removes or reduces the risk of negative impacts</a:t>
                      </a:r>
                      <a:endParaRPr lang="en-US" sz="2400" dirty="0">
                        <a:effectLst/>
                        <a:latin typeface="+mn-lt"/>
                        <a:ea typeface="Times New Roman" charset="0"/>
                      </a:endParaRPr>
                    </a:p>
                  </a:txBody>
                  <a:tcPr marL="68580" marR="68580" marT="0" marB="0"/>
                </a:tc>
                <a:tc>
                  <a:txBody>
                    <a:bodyPr/>
                    <a:lstStyle/>
                    <a:p>
                      <a:pPr marL="0" lvl="0" indent="0" algn="just">
                        <a:lnSpc>
                          <a:spcPct val="100000"/>
                        </a:lnSpc>
                        <a:spcBef>
                          <a:spcPts val="600"/>
                        </a:spcBef>
                        <a:spcAft>
                          <a:spcPts val="600"/>
                        </a:spcAft>
                        <a:buFontTx/>
                        <a:buNone/>
                      </a:pPr>
                      <a:r>
                        <a:rPr lang="en-GB" sz="2000" dirty="0" smtClean="0">
                          <a:effectLst/>
                        </a:rPr>
                        <a:t>D. The </a:t>
                      </a:r>
                      <a:r>
                        <a:rPr lang="en-GB" sz="2000" dirty="0">
                          <a:effectLst/>
                        </a:rPr>
                        <a:t>project aims for positive impacts beyond implementation</a:t>
                      </a:r>
                      <a:endParaRPr lang="en-US" sz="2400" dirty="0">
                        <a:effectLst/>
                        <a:latin typeface="+mn-lt"/>
                        <a:ea typeface="Times New Roman" charset="0"/>
                      </a:endParaRPr>
                    </a:p>
                  </a:txBody>
                  <a:tcPr marL="68580" marR="68580" marT="0" marB="0"/>
                </a:tc>
              </a:tr>
              <a:tr h="824411">
                <a:tc>
                  <a:txBody>
                    <a:bodyPr/>
                    <a:lstStyle/>
                    <a:p>
                      <a:pPr marL="0" lvl="0" indent="0" algn="just">
                        <a:lnSpc>
                          <a:spcPct val="100000"/>
                        </a:lnSpc>
                        <a:spcBef>
                          <a:spcPts val="600"/>
                        </a:spcBef>
                        <a:spcAft>
                          <a:spcPts val="600"/>
                        </a:spcAft>
                        <a:buFontTx/>
                        <a:buNone/>
                      </a:pPr>
                      <a:r>
                        <a:rPr lang="en-GB" sz="2000" dirty="0" smtClean="0">
                          <a:effectLst/>
                        </a:rPr>
                        <a:t>E. The </a:t>
                      </a:r>
                      <a:r>
                        <a:rPr lang="en-GB" sz="2000" dirty="0">
                          <a:effectLst/>
                        </a:rPr>
                        <a:t>project is consistent with the agency’s mandate and principles</a:t>
                      </a:r>
                      <a:endParaRPr lang="en-US" sz="2400" dirty="0">
                        <a:effectLst/>
                        <a:latin typeface="+mn-lt"/>
                        <a:ea typeface="Times New Roman" charset="0"/>
                      </a:endParaRPr>
                    </a:p>
                  </a:txBody>
                  <a:tcPr marL="68580" marR="68580" marT="0" marB="0"/>
                </a:tc>
                <a:tc>
                  <a:txBody>
                    <a:bodyPr/>
                    <a:lstStyle/>
                    <a:p>
                      <a:pPr marL="0" lvl="0" indent="0" algn="just">
                        <a:lnSpc>
                          <a:spcPct val="100000"/>
                        </a:lnSpc>
                        <a:spcBef>
                          <a:spcPts val="600"/>
                        </a:spcBef>
                        <a:spcAft>
                          <a:spcPts val="600"/>
                        </a:spcAft>
                        <a:buFontTx/>
                        <a:buNone/>
                      </a:pPr>
                      <a:r>
                        <a:rPr lang="en-GB" sz="2000" dirty="0" smtClean="0">
                          <a:effectLst/>
                        </a:rPr>
                        <a:t>F. The </a:t>
                      </a:r>
                      <a:r>
                        <a:rPr lang="en-GB" sz="2000" dirty="0">
                          <a:effectLst/>
                        </a:rPr>
                        <a:t>project respects the population </a:t>
                      </a:r>
                      <a:endParaRPr lang="en-US" sz="2400" dirty="0">
                        <a:effectLst/>
                        <a:latin typeface="+mn-lt"/>
                        <a:ea typeface="Times New Roman" charset="0"/>
                      </a:endParaRPr>
                    </a:p>
                  </a:txBody>
                  <a:tcPr marL="68580" marR="68580" marT="0" marB="0"/>
                </a:tc>
              </a:tr>
              <a:tr h="824411">
                <a:tc>
                  <a:txBody>
                    <a:bodyPr/>
                    <a:lstStyle/>
                    <a:p>
                      <a:pPr marL="0" lvl="0" indent="0" algn="just">
                        <a:lnSpc>
                          <a:spcPct val="100000"/>
                        </a:lnSpc>
                        <a:spcBef>
                          <a:spcPts val="600"/>
                        </a:spcBef>
                        <a:spcAft>
                          <a:spcPts val="600"/>
                        </a:spcAft>
                        <a:buFontTx/>
                        <a:buNone/>
                      </a:pPr>
                      <a:r>
                        <a:rPr lang="en-GB" sz="2000" dirty="0" smtClean="0">
                          <a:effectLst/>
                        </a:rPr>
                        <a:t>G The </a:t>
                      </a:r>
                      <a:r>
                        <a:rPr lang="en-GB" sz="2000" dirty="0">
                          <a:effectLst/>
                        </a:rPr>
                        <a:t>project is flexible </a:t>
                      </a:r>
                      <a:endParaRPr lang="en-US" sz="2400" dirty="0">
                        <a:effectLst/>
                        <a:latin typeface="+mn-lt"/>
                        <a:ea typeface="Times New Roman" charset="0"/>
                      </a:endParaRPr>
                    </a:p>
                  </a:txBody>
                  <a:tcPr marL="68580" marR="68580" marT="0" marB="0"/>
                </a:tc>
                <a:tc>
                  <a:txBody>
                    <a:bodyPr/>
                    <a:lstStyle/>
                    <a:p>
                      <a:pPr marL="0" lvl="0" indent="0" algn="just">
                        <a:lnSpc>
                          <a:spcPct val="100000"/>
                        </a:lnSpc>
                        <a:spcBef>
                          <a:spcPts val="600"/>
                        </a:spcBef>
                        <a:spcAft>
                          <a:spcPts val="600"/>
                        </a:spcAft>
                        <a:buFontTx/>
                        <a:buNone/>
                      </a:pPr>
                      <a:r>
                        <a:rPr lang="en-GB" sz="2000" dirty="0" smtClean="0">
                          <a:effectLst/>
                        </a:rPr>
                        <a:t>H. The </a:t>
                      </a:r>
                      <a:r>
                        <a:rPr lang="en-GB" sz="2000" dirty="0">
                          <a:effectLst/>
                        </a:rPr>
                        <a:t>project is integrated in its institutional context in an optimal manner </a:t>
                      </a:r>
                      <a:endParaRPr lang="en-US" sz="2400" dirty="0">
                        <a:effectLst/>
                        <a:latin typeface="+mn-lt"/>
                        <a:ea typeface="Times New Roman" charset="0"/>
                      </a:endParaRPr>
                    </a:p>
                  </a:txBody>
                  <a:tcPr marL="68580" marR="68580" marT="0" marB="0"/>
                </a:tc>
              </a:tr>
              <a:tr h="824411">
                <a:tc>
                  <a:txBody>
                    <a:bodyPr/>
                    <a:lstStyle/>
                    <a:p>
                      <a:pPr marL="0" lvl="0" indent="0" algn="just">
                        <a:lnSpc>
                          <a:spcPct val="100000"/>
                        </a:lnSpc>
                        <a:spcBef>
                          <a:spcPts val="600"/>
                        </a:spcBef>
                        <a:spcAft>
                          <a:spcPts val="600"/>
                        </a:spcAft>
                        <a:buFontTx/>
                        <a:buNone/>
                      </a:pPr>
                      <a:r>
                        <a:rPr lang="en-GB" sz="2000" dirty="0" smtClean="0">
                          <a:effectLst/>
                        </a:rPr>
                        <a:t>I. The </a:t>
                      </a:r>
                      <a:r>
                        <a:rPr lang="en-GB" sz="2000" dirty="0">
                          <a:effectLst/>
                        </a:rPr>
                        <a:t>agency has the necessary resources and expertise </a:t>
                      </a:r>
                      <a:endParaRPr lang="en-US" sz="2400" dirty="0">
                        <a:effectLst/>
                        <a:latin typeface="+mn-lt"/>
                        <a:ea typeface="Times New Roman" charset="0"/>
                      </a:endParaRPr>
                    </a:p>
                  </a:txBody>
                  <a:tcPr marL="68580" marR="68580" marT="0" marB="0"/>
                </a:tc>
                <a:tc>
                  <a:txBody>
                    <a:bodyPr/>
                    <a:lstStyle/>
                    <a:p>
                      <a:pPr marL="0" lvl="0" indent="0" algn="just">
                        <a:lnSpc>
                          <a:spcPct val="100000"/>
                        </a:lnSpc>
                        <a:spcBef>
                          <a:spcPts val="600"/>
                        </a:spcBef>
                        <a:spcAft>
                          <a:spcPts val="600"/>
                        </a:spcAft>
                        <a:buFontTx/>
                        <a:buNone/>
                      </a:pPr>
                      <a:r>
                        <a:rPr lang="en-GB" sz="2000" dirty="0" smtClean="0">
                          <a:effectLst/>
                        </a:rPr>
                        <a:t>J.</a:t>
                      </a:r>
                      <a:r>
                        <a:rPr lang="en-GB" sz="2000" baseline="0" dirty="0" smtClean="0">
                          <a:effectLst/>
                        </a:rPr>
                        <a:t> </a:t>
                      </a:r>
                      <a:r>
                        <a:rPr lang="en-GB" sz="2000" dirty="0" smtClean="0">
                          <a:effectLst/>
                        </a:rPr>
                        <a:t>The </a:t>
                      </a:r>
                      <a:r>
                        <a:rPr lang="en-GB" sz="2000" dirty="0">
                          <a:effectLst/>
                        </a:rPr>
                        <a:t>agency has the appropriate management capacity </a:t>
                      </a:r>
                      <a:endParaRPr lang="en-US" sz="2400" dirty="0">
                        <a:effectLst/>
                        <a:latin typeface="+mn-lt"/>
                        <a:ea typeface="Times New Roman" charset="0"/>
                      </a:endParaRPr>
                    </a:p>
                  </a:txBody>
                  <a:tcPr marL="68580" marR="68580" marT="0" marB="0"/>
                </a:tc>
              </a:tr>
              <a:tr h="412206">
                <a:tc>
                  <a:txBody>
                    <a:bodyPr/>
                    <a:lstStyle/>
                    <a:p>
                      <a:pPr marL="0" lvl="0" indent="0" algn="just">
                        <a:lnSpc>
                          <a:spcPct val="100000"/>
                        </a:lnSpc>
                        <a:spcBef>
                          <a:spcPts val="600"/>
                        </a:spcBef>
                        <a:spcAft>
                          <a:spcPts val="600"/>
                        </a:spcAft>
                        <a:buFontTx/>
                        <a:buNone/>
                      </a:pPr>
                      <a:r>
                        <a:rPr lang="en-GB" sz="2000" dirty="0" smtClean="0">
                          <a:effectLst/>
                        </a:rPr>
                        <a:t>K. The </a:t>
                      </a:r>
                      <a:r>
                        <a:rPr lang="en-GB" sz="2000" dirty="0">
                          <a:effectLst/>
                        </a:rPr>
                        <a:t>agency makes optimal use of resources </a:t>
                      </a:r>
                      <a:endParaRPr lang="en-US" sz="2400" dirty="0">
                        <a:effectLst/>
                        <a:latin typeface="+mn-lt"/>
                        <a:ea typeface="Times New Roman" charset="0"/>
                      </a:endParaRPr>
                    </a:p>
                  </a:txBody>
                  <a:tcPr marL="68580" marR="68580" marT="0" marB="0"/>
                </a:tc>
                <a:tc>
                  <a:txBody>
                    <a:bodyPr/>
                    <a:lstStyle/>
                    <a:p>
                      <a:pPr marL="0" lvl="0" indent="0" algn="just">
                        <a:lnSpc>
                          <a:spcPct val="100000"/>
                        </a:lnSpc>
                        <a:spcBef>
                          <a:spcPts val="600"/>
                        </a:spcBef>
                        <a:spcAft>
                          <a:spcPts val="600"/>
                        </a:spcAft>
                        <a:buFontTx/>
                        <a:buNone/>
                      </a:pPr>
                      <a:r>
                        <a:rPr lang="en-GB" sz="2000" dirty="0" smtClean="0">
                          <a:effectLst/>
                        </a:rPr>
                        <a:t>L. The </a:t>
                      </a:r>
                      <a:r>
                        <a:rPr lang="en-GB" sz="2000" dirty="0">
                          <a:effectLst/>
                        </a:rPr>
                        <a:t>agency uses lessons drawn from experience </a:t>
                      </a:r>
                      <a:endParaRPr lang="en-US" sz="2400" dirty="0">
                        <a:effectLst/>
                        <a:latin typeface="+mn-lt"/>
                        <a:ea typeface="Times New Roman" charset="0"/>
                      </a:endParaRPr>
                    </a:p>
                  </a:txBody>
                  <a:tcPr marL="68580" marR="68580" marT="0" marB="0"/>
                </a:tc>
              </a:tr>
            </a:tbl>
          </a:graphicData>
        </a:graphic>
      </p:graphicFrame>
      <p:sp>
        <p:nvSpPr>
          <p:cNvPr id="6" name="TextBox 5"/>
          <p:cNvSpPr txBox="1"/>
          <p:nvPr/>
        </p:nvSpPr>
        <p:spPr>
          <a:xfrm>
            <a:off x="0" y="1618344"/>
            <a:ext cx="849528" cy="369332"/>
          </a:xfrm>
          <a:prstGeom prst="rect">
            <a:avLst/>
          </a:prstGeom>
          <a:noFill/>
        </p:spPr>
        <p:txBody>
          <a:bodyPr wrap="none" rtlCol="0">
            <a:spAutoFit/>
          </a:bodyPr>
          <a:lstStyle/>
          <a:p>
            <a:r>
              <a:rPr lang="en-US" dirty="0" smtClean="0"/>
              <a:t>Table 3</a:t>
            </a:r>
            <a:endParaRPr lang="en-US" dirty="0"/>
          </a:p>
        </p:txBody>
      </p:sp>
    </p:spTree>
    <p:extLst>
      <p:ext uri="{BB962C8B-B14F-4D97-AF65-F5344CB8AC3E}">
        <p14:creationId xmlns:p14="http://schemas.microsoft.com/office/powerpoint/2010/main" val="793483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32764341"/>
              </p:ext>
            </p:extLst>
          </p:nvPr>
        </p:nvGraphicFramePr>
        <p:xfrm>
          <a:off x="1763928" y="1842292"/>
          <a:ext cx="9100455" cy="4184764"/>
        </p:xfrm>
        <a:graphic>
          <a:graphicData uri="http://schemas.openxmlformats.org/drawingml/2006/table">
            <a:tbl>
              <a:tblPr firstRow="1" firstCol="1" bandRow="1">
                <a:tableStyleId>{5940675A-B579-460E-94D1-54222C63F5DA}</a:tableStyleId>
              </a:tblPr>
              <a:tblGrid>
                <a:gridCol w="1819569"/>
                <a:gridCol w="1819569"/>
                <a:gridCol w="1819569"/>
                <a:gridCol w="1819569"/>
                <a:gridCol w="1822179"/>
              </a:tblGrid>
              <a:tr h="464974">
                <a:tc>
                  <a:txBody>
                    <a:bodyPr/>
                    <a:lstStyle/>
                    <a:p>
                      <a:pPr algn="l">
                        <a:lnSpc>
                          <a:spcPct val="200000"/>
                        </a:lnSpc>
                        <a:spcBef>
                          <a:spcPts val="600"/>
                        </a:spcBef>
                        <a:spcAft>
                          <a:spcPts val="600"/>
                        </a:spcAft>
                      </a:pPr>
                      <a:r>
                        <a:rPr lang="en-GB" sz="1400">
                          <a:effectLst/>
                        </a:rPr>
                        <a:t>Indicator</a:t>
                      </a:r>
                      <a:endParaRPr lang="en-US" sz="2000" b="1">
                        <a:effectLst/>
                        <a:latin typeface="Times New Roman" charset="0"/>
                        <a:ea typeface="Times New Roman" charset="0"/>
                      </a:endParaRPr>
                    </a:p>
                  </a:txBody>
                  <a:tcPr marL="68580" marR="68580" marT="0" marB="0"/>
                </a:tc>
                <a:tc>
                  <a:txBody>
                    <a:bodyPr/>
                    <a:lstStyle/>
                    <a:p>
                      <a:pPr algn="l">
                        <a:lnSpc>
                          <a:spcPct val="200000"/>
                        </a:lnSpc>
                        <a:spcBef>
                          <a:spcPts val="600"/>
                        </a:spcBef>
                        <a:spcAft>
                          <a:spcPts val="600"/>
                        </a:spcAft>
                      </a:pPr>
                      <a:r>
                        <a:rPr lang="en-GB" sz="1400">
                          <a:effectLst/>
                        </a:rPr>
                        <a:t>Baseline, Year 1</a:t>
                      </a:r>
                      <a:endParaRPr lang="en-US" sz="2000" b="1">
                        <a:effectLst/>
                        <a:latin typeface="Times New Roman" charset="0"/>
                        <a:ea typeface="Times New Roman" charset="0"/>
                      </a:endParaRPr>
                    </a:p>
                  </a:txBody>
                  <a:tcPr marL="68580" marR="68580" marT="0" marB="0"/>
                </a:tc>
                <a:tc>
                  <a:txBody>
                    <a:bodyPr/>
                    <a:lstStyle/>
                    <a:p>
                      <a:pPr algn="l">
                        <a:lnSpc>
                          <a:spcPct val="200000"/>
                        </a:lnSpc>
                        <a:spcBef>
                          <a:spcPts val="600"/>
                        </a:spcBef>
                        <a:spcAft>
                          <a:spcPts val="600"/>
                        </a:spcAft>
                      </a:pPr>
                      <a:r>
                        <a:rPr lang="en-GB" sz="1400">
                          <a:effectLst/>
                        </a:rPr>
                        <a:t>Milestone, Year 2</a:t>
                      </a:r>
                      <a:endParaRPr lang="en-US" sz="2000" b="1">
                        <a:effectLst/>
                        <a:latin typeface="Times New Roman" charset="0"/>
                        <a:ea typeface="Times New Roman" charset="0"/>
                      </a:endParaRPr>
                    </a:p>
                  </a:txBody>
                  <a:tcPr marL="68580" marR="68580" marT="0" marB="0"/>
                </a:tc>
                <a:tc>
                  <a:txBody>
                    <a:bodyPr/>
                    <a:lstStyle/>
                    <a:p>
                      <a:pPr algn="l">
                        <a:lnSpc>
                          <a:spcPct val="200000"/>
                        </a:lnSpc>
                        <a:spcBef>
                          <a:spcPts val="600"/>
                        </a:spcBef>
                        <a:spcAft>
                          <a:spcPts val="600"/>
                        </a:spcAft>
                      </a:pPr>
                      <a:r>
                        <a:rPr lang="en-GB" sz="1400">
                          <a:effectLst/>
                        </a:rPr>
                        <a:t>Milestone, Year 3</a:t>
                      </a:r>
                      <a:endParaRPr lang="en-US" sz="2000" b="1">
                        <a:effectLst/>
                        <a:latin typeface="Times New Roman" charset="0"/>
                        <a:ea typeface="Times New Roman" charset="0"/>
                      </a:endParaRPr>
                    </a:p>
                  </a:txBody>
                  <a:tcPr marL="68580" marR="68580" marT="0" marB="0"/>
                </a:tc>
                <a:tc>
                  <a:txBody>
                    <a:bodyPr/>
                    <a:lstStyle/>
                    <a:p>
                      <a:pPr algn="l">
                        <a:lnSpc>
                          <a:spcPct val="200000"/>
                        </a:lnSpc>
                        <a:spcBef>
                          <a:spcPts val="600"/>
                        </a:spcBef>
                        <a:spcAft>
                          <a:spcPts val="600"/>
                        </a:spcAft>
                      </a:pPr>
                      <a:r>
                        <a:rPr lang="en-GB" sz="1400" dirty="0">
                          <a:effectLst/>
                        </a:rPr>
                        <a:t>Target, Year 4</a:t>
                      </a:r>
                      <a:endParaRPr lang="en-US" sz="2000" b="1" dirty="0">
                        <a:effectLst/>
                        <a:latin typeface="Times New Roman" charset="0"/>
                        <a:ea typeface="Times New Roman" charset="0"/>
                      </a:endParaRPr>
                    </a:p>
                  </a:txBody>
                  <a:tcPr marL="68580" marR="68580" marT="0" marB="0"/>
                </a:tc>
              </a:tr>
              <a:tr h="1606273">
                <a:tc rowSpan="3">
                  <a:txBody>
                    <a:bodyPr/>
                    <a:lstStyle/>
                    <a:p>
                      <a:pPr algn="l">
                        <a:lnSpc>
                          <a:spcPct val="200000"/>
                        </a:lnSpc>
                        <a:spcBef>
                          <a:spcPts val="600"/>
                        </a:spcBef>
                        <a:spcAft>
                          <a:spcPts val="600"/>
                        </a:spcAft>
                      </a:pPr>
                      <a:r>
                        <a:rPr lang="en-GB" sz="1400" dirty="0">
                          <a:effectLst/>
                        </a:rPr>
                        <a:t>Number of health professionals at selected Central and District hospitals trained on revised curriculum for patient-centred clinical care</a:t>
                      </a:r>
                      <a:endParaRPr lang="en-US" sz="2000" dirty="0">
                        <a:effectLst/>
                        <a:latin typeface="Times New Roman" charset="0"/>
                        <a:ea typeface="Times New Roman" charset="0"/>
                      </a:endParaRPr>
                    </a:p>
                  </a:txBody>
                  <a:tcPr marL="68580" marR="68580" marT="0" marB="0"/>
                </a:tc>
                <a:tc>
                  <a:txBody>
                    <a:bodyPr/>
                    <a:lstStyle/>
                    <a:p>
                      <a:pPr algn="l">
                        <a:lnSpc>
                          <a:spcPct val="200000"/>
                        </a:lnSpc>
                        <a:spcBef>
                          <a:spcPts val="600"/>
                        </a:spcBef>
                        <a:spcAft>
                          <a:spcPts val="600"/>
                        </a:spcAft>
                      </a:pPr>
                      <a:r>
                        <a:rPr lang="en-GB" sz="1400">
                          <a:effectLst/>
                        </a:rPr>
                        <a:t>0 Doctors</a:t>
                      </a:r>
                      <a:endParaRPr lang="en-US" sz="2000">
                        <a:effectLst/>
                      </a:endParaRPr>
                    </a:p>
                    <a:p>
                      <a:pPr algn="l">
                        <a:lnSpc>
                          <a:spcPct val="200000"/>
                        </a:lnSpc>
                        <a:spcBef>
                          <a:spcPts val="600"/>
                        </a:spcBef>
                        <a:spcAft>
                          <a:spcPts val="600"/>
                        </a:spcAft>
                      </a:pPr>
                      <a:r>
                        <a:rPr lang="en-GB" sz="1400">
                          <a:effectLst/>
                        </a:rPr>
                        <a:t>4 Nurses (0 M/ 4 F)</a:t>
                      </a:r>
                      <a:endParaRPr lang="en-US" sz="2000">
                        <a:effectLst/>
                        <a:latin typeface="Times New Roman" charset="0"/>
                        <a:ea typeface="Times New Roman" charset="0"/>
                      </a:endParaRPr>
                    </a:p>
                  </a:txBody>
                  <a:tcPr marL="68580" marR="68580" marT="0" marB="0"/>
                </a:tc>
                <a:tc>
                  <a:txBody>
                    <a:bodyPr/>
                    <a:lstStyle/>
                    <a:p>
                      <a:pPr algn="l">
                        <a:lnSpc>
                          <a:spcPct val="200000"/>
                        </a:lnSpc>
                        <a:spcBef>
                          <a:spcPts val="600"/>
                        </a:spcBef>
                        <a:spcAft>
                          <a:spcPts val="600"/>
                        </a:spcAft>
                      </a:pPr>
                      <a:r>
                        <a:rPr lang="en-GB" sz="1400">
                          <a:effectLst/>
                        </a:rPr>
                        <a:t>10 Doctors</a:t>
                      </a:r>
                      <a:endParaRPr lang="en-US" sz="2000">
                        <a:effectLst/>
                      </a:endParaRPr>
                    </a:p>
                    <a:p>
                      <a:pPr algn="l">
                        <a:lnSpc>
                          <a:spcPct val="200000"/>
                        </a:lnSpc>
                        <a:spcBef>
                          <a:spcPts val="600"/>
                        </a:spcBef>
                        <a:spcAft>
                          <a:spcPts val="600"/>
                        </a:spcAft>
                      </a:pPr>
                      <a:r>
                        <a:rPr lang="en-GB" sz="1400">
                          <a:effectLst/>
                        </a:rPr>
                        <a:t>15 Nurses (7 M/ 8 F)</a:t>
                      </a:r>
                      <a:endParaRPr lang="en-US" sz="2000">
                        <a:effectLst/>
                        <a:latin typeface="Times New Roman" charset="0"/>
                        <a:ea typeface="Times New Roman" charset="0"/>
                      </a:endParaRPr>
                    </a:p>
                  </a:txBody>
                  <a:tcPr marL="68580" marR="68580" marT="0" marB="0"/>
                </a:tc>
                <a:tc>
                  <a:txBody>
                    <a:bodyPr/>
                    <a:lstStyle/>
                    <a:p>
                      <a:pPr algn="l">
                        <a:lnSpc>
                          <a:spcPct val="200000"/>
                        </a:lnSpc>
                        <a:spcBef>
                          <a:spcPts val="600"/>
                        </a:spcBef>
                        <a:spcAft>
                          <a:spcPts val="600"/>
                        </a:spcAft>
                      </a:pPr>
                      <a:r>
                        <a:rPr lang="en-GB" sz="1400">
                          <a:effectLst/>
                        </a:rPr>
                        <a:t>15 Doctors</a:t>
                      </a:r>
                      <a:endParaRPr lang="en-US" sz="2000">
                        <a:effectLst/>
                      </a:endParaRPr>
                    </a:p>
                    <a:p>
                      <a:pPr algn="l">
                        <a:lnSpc>
                          <a:spcPct val="200000"/>
                        </a:lnSpc>
                        <a:spcBef>
                          <a:spcPts val="600"/>
                        </a:spcBef>
                        <a:spcAft>
                          <a:spcPts val="600"/>
                        </a:spcAft>
                      </a:pPr>
                      <a:r>
                        <a:rPr lang="en-GB" sz="1400">
                          <a:effectLst/>
                        </a:rPr>
                        <a:t>15 Nurses (7 M/ 8 F)</a:t>
                      </a:r>
                      <a:endParaRPr lang="en-US" sz="2000">
                        <a:effectLst/>
                        <a:latin typeface="Times New Roman" charset="0"/>
                        <a:ea typeface="Times New Roman" charset="0"/>
                      </a:endParaRPr>
                    </a:p>
                  </a:txBody>
                  <a:tcPr marL="68580" marR="68580" marT="0" marB="0"/>
                </a:tc>
                <a:tc>
                  <a:txBody>
                    <a:bodyPr/>
                    <a:lstStyle/>
                    <a:p>
                      <a:pPr algn="l">
                        <a:lnSpc>
                          <a:spcPct val="200000"/>
                        </a:lnSpc>
                        <a:spcBef>
                          <a:spcPts val="600"/>
                        </a:spcBef>
                        <a:spcAft>
                          <a:spcPts val="600"/>
                        </a:spcAft>
                      </a:pPr>
                      <a:r>
                        <a:rPr lang="en-GB" sz="1400">
                          <a:effectLst/>
                        </a:rPr>
                        <a:t>25 Doctors</a:t>
                      </a:r>
                      <a:endParaRPr lang="en-US" sz="2000">
                        <a:effectLst/>
                      </a:endParaRPr>
                    </a:p>
                    <a:p>
                      <a:pPr algn="l">
                        <a:lnSpc>
                          <a:spcPct val="200000"/>
                        </a:lnSpc>
                        <a:spcBef>
                          <a:spcPts val="600"/>
                        </a:spcBef>
                        <a:spcAft>
                          <a:spcPts val="600"/>
                        </a:spcAft>
                      </a:pPr>
                      <a:r>
                        <a:rPr lang="en-GB" sz="1400">
                          <a:effectLst/>
                        </a:rPr>
                        <a:t>34 Nurses (14 M/ 20 F)</a:t>
                      </a:r>
                      <a:endParaRPr lang="en-US" sz="2000">
                        <a:effectLst/>
                        <a:latin typeface="Times New Roman" charset="0"/>
                        <a:ea typeface="Times New Roman" charset="0"/>
                      </a:endParaRPr>
                    </a:p>
                  </a:txBody>
                  <a:tcPr marL="68580" marR="68580" marT="0" marB="0"/>
                </a:tc>
              </a:tr>
              <a:tr h="464974">
                <a:tc vMerge="1">
                  <a:txBody>
                    <a:bodyPr/>
                    <a:lstStyle/>
                    <a:p>
                      <a:endParaRPr lang="en-US"/>
                    </a:p>
                  </a:txBody>
                  <a:tcPr/>
                </a:tc>
                <a:tc gridSpan="4">
                  <a:txBody>
                    <a:bodyPr/>
                    <a:lstStyle/>
                    <a:p>
                      <a:pPr algn="l">
                        <a:lnSpc>
                          <a:spcPct val="200000"/>
                        </a:lnSpc>
                        <a:spcBef>
                          <a:spcPts val="600"/>
                        </a:spcBef>
                        <a:spcAft>
                          <a:spcPts val="600"/>
                        </a:spcAft>
                      </a:pPr>
                      <a:r>
                        <a:rPr lang="en-GB" sz="1400">
                          <a:effectLst/>
                        </a:rPr>
                        <a:t>Source</a:t>
                      </a:r>
                      <a:endParaRPr lang="en-US" sz="2000">
                        <a:effectLst/>
                        <a:latin typeface="Times New Roman" charset="0"/>
                        <a:ea typeface="Times New Roman"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1648543">
                <a:tc vMerge="1">
                  <a:txBody>
                    <a:bodyPr/>
                    <a:lstStyle/>
                    <a:p>
                      <a:endParaRPr lang="en-US"/>
                    </a:p>
                  </a:txBody>
                  <a:tcPr/>
                </a:tc>
                <a:tc gridSpan="4">
                  <a:txBody>
                    <a:bodyPr/>
                    <a:lstStyle/>
                    <a:p>
                      <a:pPr algn="l">
                        <a:lnSpc>
                          <a:spcPct val="200000"/>
                        </a:lnSpc>
                        <a:spcBef>
                          <a:spcPts val="600"/>
                        </a:spcBef>
                        <a:spcAft>
                          <a:spcPts val="600"/>
                        </a:spcAft>
                      </a:pPr>
                      <a:r>
                        <a:rPr lang="en-GB" sz="1400" dirty="0">
                          <a:effectLst/>
                        </a:rPr>
                        <a:t>NGO training reports (quarterly)</a:t>
                      </a:r>
                      <a:endParaRPr lang="en-US" sz="2000" dirty="0">
                        <a:effectLst/>
                      </a:endParaRPr>
                    </a:p>
                    <a:p>
                      <a:pPr algn="l">
                        <a:lnSpc>
                          <a:spcPct val="200000"/>
                        </a:lnSpc>
                        <a:spcBef>
                          <a:spcPts val="600"/>
                        </a:spcBef>
                        <a:spcAft>
                          <a:spcPts val="600"/>
                        </a:spcAft>
                      </a:pPr>
                      <a:r>
                        <a:rPr lang="en-GB" sz="1400" dirty="0">
                          <a:effectLst/>
                        </a:rPr>
                        <a:t>Regional </a:t>
                      </a:r>
                      <a:r>
                        <a:rPr lang="en-GB" sz="1400" dirty="0" err="1">
                          <a:effectLst/>
                        </a:rPr>
                        <a:t>MoH</a:t>
                      </a:r>
                      <a:r>
                        <a:rPr lang="en-GB" sz="1400" dirty="0">
                          <a:effectLst/>
                        </a:rPr>
                        <a:t> reports (annual)</a:t>
                      </a:r>
                      <a:endParaRPr lang="en-US" sz="2000" dirty="0">
                        <a:effectLst/>
                        <a:latin typeface="Times New Roman" charset="0"/>
                        <a:ea typeface="Times New Roman"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TextBox 5"/>
          <p:cNvSpPr txBox="1"/>
          <p:nvPr/>
        </p:nvSpPr>
        <p:spPr>
          <a:xfrm>
            <a:off x="0" y="1842292"/>
            <a:ext cx="849528" cy="369332"/>
          </a:xfrm>
          <a:prstGeom prst="rect">
            <a:avLst/>
          </a:prstGeom>
          <a:noFill/>
        </p:spPr>
        <p:txBody>
          <a:bodyPr wrap="none" rtlCol="0">
            <a:spAutoFit/>
          </a:bodyPr>
          <a:lstStyle/>
          <a:p>
            <a:r>
              <a:rPr lang="en-US" dirty="0" smtClean="0"/>
              <a:t>Table 4</a:t>
            </a:r>
            <a:endParaRPr lang="en-US" dirty="0"/>
          </a:p>
        </p:txBody>
      </p:sp>
    </p:spTree>
    <p:extLst>
      <p:ext uri="{BB962C8B-B14F-4D97-AF65-F5344CB8AC3E}">
        <p14:creationId xmlns:p14="http://schemas.microsoft.com/office/powerpoint/2010/main" val="2026614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05895607"/>
              </p:ext>
            </p:extLst>
          </p:nvPr>
        </p:nvGraphicFramePr>
        <p:xfrm>
          <a:off x="1721258" y="2437379"/>
          <a:ext cx="8634685" cy="2181792"/>
        </p:xfrm>
        <a:graphic>
          <a:graphicData uri="http://schemas.openxmlformats.org/drawingml/2006/table">
            <a:tbl>
              <a:tblPr bandRow="1">
                <a:tableStyleId>{5940675A-B579-460E-94D1-54222C63F5DA}</a:tableStyleId>
              </a:tblPr>
              <a:tblGrid>
                <a:gridCol w="4371979"/>
                <a:gridCol w="4262706"/>
              </a:tblGrid>
              <a:tr h="545448">
                <a:tc>
                  <a:txBody>
                    <a:bodyPr/>
                    <a:lstStyle/>
                    <a:p>
                      <a:pPr marL="342900" lvl="0" indent="-342900" algn="just">
                        <a:lnSpc>
                          <a:spcPct val="200000"/>
                        </a:lnSpc>
                        <a:spcAft>
                          <a:spcPts val="0"/>
                        </a:spcAft>
                        <a:buFont typeface="Times New Roman" charset="0"/>
                        <a:buChar char="-"/>
                      </a:pPr>
                      <a:r>
                        <a:rPr lang="en-US" sz="1600" dirty="0">
                          <a:effectLst/>
                          <a:uFill>
                            <a:solidFill>
                              <a:srgbClr val="000000"/>
                            </a:solidFill>
                          </a:uFill>
                        </a:rPr>
                        <a:t>Drivers of the crisis and underlying factors </a:t>
                      </a:r>
                      <a:endParaRPr lang="en-US" sz="2400" dirty="0">
                        <a:solidFill>
                          <a:srgbClr val="000000"/>
                        </a:solidFill>
                        <a:effectLst/>
                        <a:uFill>
                          <a:solidFill>
                            <a:srgbClr val="000000"/>
                          </a:solidFill>
                        </a:uFill>
                        <a:latin typeface="Cambria" charset="0"/>
                        <a:ea typeface="Cambria" charset="0"/>
                        <a:cs typeface="Cambria" charset="0"/>
                      </a:endParaRPr>
                    </a:p>
                  </a:txBody>
                  <a:tcPr marL="68580" marR="68580" marT="0" marB="0"/>
                </a:tc>
                <a:tc>
                  <a:txBody>
                    <a:bodyPr/>
                    <a:lstStyle/>
                    <a:p>
                      <a:pPr marL="342900" lvl="0" indent="-342900" algn="just">
                        <a:lnSpc>
                          <a:spcPct val="200000"/>
                        </a:lnSpc>
                        <a:spcAft>
                          <a:spcPts val="0"/>
                        </a:spcAft>
                        <a:buFont typeface="Times New Roman" charset="0"/>
                        <a:buChar char="-"/>
                      </a:pPr>
                      <a:r>
                        <a:rPr lang="en-US" sz="1600" dirty="0">
                          <a:effectLst/>
                          <a:uFill>
                            <a:solidFill>
                              <a:srgbClr val="000000"/>
                            </a:solidFill>
                          </a:uFill>
                        </a:rPr>
                        <a:t>International capacities and response</a:t>
                      </a:r>
                      <a:endParaRPr lang="en-US" sz="2400" dirty="0">
                        <a:solidFill>
                          <a:srgbClr val="000000"/>
                        </a:solidFill>
                        <a:effectLst/>
                        <a:uFill>
                          <a:solidFill>
                            <a:srgbClr val="000000"/>
                          </a:solidFill>
                        </a:uFill>
                        <a:latin typeface="Cambria" charset="0"/>
                        <a:ea typeface="Cambria" charset="0"/>
                        <a:cs typeface="Cambria" charset="0"/>
                      </a:endParaRPr>
                    </a:p>
                  </a:txBody>
                  <a:tcPr marL="68580" marR="68580" marT="0" marB="0"/>
                </a:tc>
              </a:tr>
              <a:tr h="545448">
                <a:tc>
                  <a:txBody>
                    <a:bodyPr/>
                    <a:lstStyle/>
                    <a:p>
                      <a:pPr marL="342900" lvl="0" indent="-342900" algn="just">
                        <a:lnSpc>
                          <a:spcPct val="200000"/>
                        </a:lnSpc>
                        <a:spcAft>
                          <a:spcPts val="0"/>
                        </a:spcAft>
                        <a:buFont typeface="Times New Roman" charset="0"/>
                        <a:buChar char="-"/>
                      </a:pPr>
                      <a:r>
                        <a:rPr lang="en-US" sz="1600" dirty="0">
                          <a:effectLst/>
                          <a:uFill>
                            <a:solidFill>
                              <a:srgbClr val="000000"/>
                            </a:solidFill>
                          </a:uFill>
                        </a:rPr>
                        <a:t>Scope of the crisis and humanitarian profile </a:t>
                      </a:r>
                      <a:endParaRPr lang="en-US" sz="2400" dirty="0">
                        <a:solidFill>
                          <a:srgbClr val="000000"/>
                        </a:solidFill>
                        <a:effectLst/>
                        <a:uFill>
                          <a:solidFill>
                            <a:srgbClr val="000000"/>
                          </a:solidFill>
                        </a:uFill>
                        <a:latin typeface="Cambria" charset="0"/>
                        <a:ea typeface="Cambria" charset="0"/>
                        <a:cs typeface="Cambria" charset="0"/>
                      </a:endParaRPr>
                    </a:p>
                  </a:txBody>
                  <a:tcPr marL="68580" marR="68580" marT="0" marB="0"/>
                </a:tc>
                <a:tc>
                  <a:txBody>
                    <a:bodyPr/>
                    <a:lstStyle/>
                    <a:p>
                      <a:pPr marL="342900" lvl="0" indent="-342900" algn="just">
                        <a:lnSpc>
                          <a:spcPct val="200000"/>
                        </a:lnSpc>
                        <a:spcAft>
                          <a:spcPts val="0"/>
                        </a:spcAft>
                        <a:buFont typeface="Times New Roman" charset="0"/>
                        <a:buChar char="-"/>
                      </a:pPr>
                      <a:r>
                        <a:rPr lang="en-US" sz="1600">
                          <a:effectLst/>
                          <a:uFill>
                            <a:solidFill>
                              <a:srgbClr val="000000"/>
                            </a:solidFill>
                          </a:uFill>
                        </a:rPr>
                        <a:t>Humanitarian access</a:t>
                      </a:r>
                      <a:endParaRPr lang="en-US" sz="2400">
                        <a:solidFill>
                          <a:srgbClr val="000000"/>
                        </a:solidFill>
                        <a:effectLst/>
                        <a:uFill>
                          <a:solidFill>
                            <a:srgbClr val="000000"/>
                          </a:solidFill>
                        </a:uFill>
                        <a:latin typeface="Cambria" charset="0"/>
                        <a:ea typeface="Cambria" charset="0"/>
                        <a:cs typeface="Cambria" charset="0"/>
                      </a:endParaRPr>
                    </a:p>
                  </a:txBody>
                  <a:tcPr marL="68580" marR="68580" marT="0" marB="0"/>
                </a:tc>
              </a:tr>
              <a:tr h="545448">
                <a:tc>
                  <a:txBody>
                    <a:bodyPr/>
                    <a:lstStyle/>
                    <a:p>
                      <a:pPr marL="342900" lvl="0" indent="-342900" algn="just">
                        <a:lnSpc>
                          <a:spcPct val="200000"/>
                        </a:lnSpc>
                        <a:spcAft>
                          <a:spcPts val="0"/>
                        </a:spcAft>
                        <a:buFont typeface="Times New Roman" charset="0"/>
                        <a:buChar char="-"/>
                      </a:pPr>
                      <a:r>
                        <a:rPr lang="en-US" sz="1600">
                          <a:effectLst/>
                          <a:uFill>
                            <a:solidFill>
                              <a:srgbClr val="000000"/>
                            </a:solidFill>
                          </a:uFill>
                        </a:rPr>
                        <a:t>Status of populations living in affected areas </a:t>
                      </a:r>
                      <a:endParaRPr lang="en-US" sz="2400">
                        <a:solidFill>
                          <a:srgbClr val="000000"/>
                        </a:solidFill>
                        <a:effectLst/>
                        <a:uFill>
                          <a:solidFill>
                            <a:srgbClr val="000000"/>
                          </a:solidFill>
                        </a:uFill>
                        <a:latin typeface="Cambria" charset="0"/>
                        <a:ea typeface="Cambria" charset="0"/>
                        <a:cs typeface="Cambria" charset="0"/>
                      </a:endParaRPr>
                    </a:p>
                  </a:txBody>
                  <a:tcPr marL="68580" marR="68580" marT="0" marB="0"/>
                </a:tc>
                <a:tc>
                  <a:txBody>
                    <a:bodyPr/>
                    <a:lstStyle/>
                    <a:p>
                      <a:pPr marL="342900" lvl="0" indent="-342900" algn="just">
                        <a:lnSpc>
                          <a:spcPct val="200000"/>
                        </a:lnSpc>
                        <a:spcAft>
                          <a:spcPts val="0"/>
                        </a:spcAft>
                        <a:buFont typeface="Times New Roman" charset="0"/>
                        <a:buChar char="-"/>
                      </a:pPr>
                      <a:r>
                        <a:rPr lang="en-US" sz="1600" dirty="0">
                          <a:effectLst/>
                          <a:uFill>
                            <a:solidFill>
                              <a:srgbClr val="000000"/>
                            </a:solidFill>
                          </a:uFill>
                        </a:rPr>
                        <a:t>Coverage and gaps</a:t>
                      </a:r>
                      <a:endParaRPr lang="en-US" sz="2400" dirty="0">
                        <a:solidFill>
                          <a:srgbClr val="000000"/>
                        </a:solidFill>
                        <a:effectLst/>
                        <a:uFill>
                          <a:solidFill>
                            <a:srgbClr val="000000"/>
                          </a:solidFill>
                        </a:uFill>
                        <a:latin typeface="Cambria" charset="0"/>
                        <a:ea typeface="Cambria" charset="0"/>
                        <a:cs typeface="Cambria" charset="0"/>
                      </a:endParaRPr>
                    </a:p>
                  </a:txBody>
                  <a:tcPr marL="68580" marR="68580" marT="0" marB="0"/>
                </a:tc>
              </a:tr>
              <a:tr h="545448">
                <a:tc>
                  <a:txBody>
                    <a:bodyPr/>
                    <a:lstStyle/>
                    <a:p>
                      <a:pPr marL="342900" lvl="0" indent="-342900" algn="just">
                        <a:lnSpc>
                          <a:spcPct val="200000"/>
                        </a:lnSpc>
                        <a:spcAft>
                          <a:spcPts val="0"/>
                        </a:spcAft>
                        <a:buFont typeface="Times New Roman" charset="0"/>
                        <a:buChar char="-"/>
                      </a:pPr>
                      <a:r>
                        <a:rPr lang="en-US" sz="1600">
                          <a:effectLst/>
                          <a:uFill>
                            <a:solidFill>
                              <a:srgbClr val="000000"/>
                            </a:solidFill>
                          </a:uFill>
                        </a:rPr>
                        <a:t>National capacities and response</a:t>
                      </a:r>
                      <a:endParaRPr lang="en-US" sz="2400">
                        <a:solidFill>
                          <a:srgbClr val="000000"/>
                        </a:solidFill>
                        <a:effectLst/>
                        <a:uFill>
                          <a:solidFill>
                            <a:srgbClr val="000000"/>
                          </a:solidFill>
                        </a:uFill>
                        <a:latin typeface="Cambria" charset="0"/>
                        <a:ea typeface="Cambria" charset="0"/>
                        <a:cs typeface="Cambria" charset="0"/>
                      </a:endParaRPr>
                    </a:p>
                  </a:txBody>
                  <a:tcPr marL="68580" marR="68580" marT="0" marB="0"/>
                </a:tc>
                <a:tc>
                  <a:txBody>
                    <a:bodyPr/>
                    <a:lstStyle/>
                    <a:p>
                      <a:pPr marL="342900" lvl="0" indent="-342900" algn="just">
                        <a:lnSpc>
                          <a:spcPct val="200000"/>
                        </a:lnSpc>
                        <a:spcAft>
                          <a:spcPts val="0"/>
                        </a:spcAft>
                        <a:buFont typeface="Times New Roman" charset="0"/>
                        <a:buChar char="-"/>
                      </a:pPr>
                      <a:r>
                        <a:rPr lang="en-US" sz="1600" dirty="0">
                          <a:effectLst/>
                          <a:uFill>
                            <a:solidFill>
                              <a:srgbClr val="000000"/>
                            </a:solidFill>
                          </a:uFill>
                        </a:rPr>
                        <a:t>Strategic humanitarian priorities</a:t>
                      </a:r>
                      <a:endParaRPr lang="en-US" sz="2400" dirty="0">
                        <a:solidFill>
                          <a:srgbClr val="000000"/>
                        </a:solidFill>
                        <a:effectLst/>
                        <a:uFill>
                          <a:solidFill>
                            <a:srgbClr val="000000"/>
                          </a:solidFill>
                        </a:uFill>
                        <a:latin typeface="Cambria" charset="0"/>
                        <a:ea typeface="Cambria" charset="0"/>
                        <a:cs typeface="Cambria" charset="0"/>
                      </a:endParaRPr>
                    </a:p>
                  </a:txBody>
                  <a:tcPr marL="68580" marR="68580" marT="0" marB="0"/>
                </a:tc>
              </a:tr>
            </a:tbl>
          </a:graphicData>
        </a:graphic>
      </p:graphicFrame>
      <p:sp>
        <p:nvSpPr>
          <p:cNvPr id="6" name="TextBox 5"/>
          <p:cNvSpPr txBox="1"/>
          <p:nvPr/>
        </p:nvSpPr>
        <p:spPr>
          <a:xfrm>
            <a:off x="0" y="2437379"/>
            <a:ext cx="849528" cy="369332"/>
          </a:xfrm>
          <a:prstGeom prst="rect">
            <a:avLst/>
          </a:prstGeom>
          <a:noFill/>
        </p:spPr>
        <p:txBody>
          <a:bodyPr wrap="none" rtlCol="0">
            <a:spAutoFit/>
          </a:bodyPr>
          <a:lstStyle/>
          <a:p>
            <a:r>
              <a:rPr lang="en-US" dirty="0" smtClean="0"/>
              <a:t>Table 5</a:t>
            </a:r>
            <a:endParaRPr lang="en-US" dirty="0"/>
          </a:p>
        </p:txBody>
      </p:sp>
    </p:spTree>
    <p:extLst>
      <p:ext uri="{BB962C8B-B14F-4D97-AF65-F5344CB8AC3E}">
        <p14:creationId xmlns:p14="http://schemas.microsoft.com/office/powerpoint/2010/main" val="485149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92363500"/>
              </p:ext>
            </p:extLst>
          </p:nvPr>
        </p:nvGraphicFramePr>
        <p:xfrm>
          <a:off x="1676400" y="1580875"/>
          <a:ext cx="8813800" cy="5059868"/>
        </p:xfrm>
        <a:graphic>
          <a:graphicData uri="http://schemas.openxmlformats.org/drawingml/2006/table">
            <a:tbl>
              <a:tblPr firstRow="1" firstCol="1" bandRow="1">
                <a:tableStyleId>{5940675A-B579-460E-94D1-54222C63F5DA}</a:tableStyleId>
              </a:tblPr>
              <a:tblGrid>
                <a:gridCol w="2203450"/>
                <a:gridCol w="2989676"/>
                <a:gridCol w="793294"/>
                <a:gridCol w="2827380"/>
              </a:tblGrid>
              <a:tr h="469864">
                <a:tc>
                  <a:txBody>
                    <a:bodyPr/>
                    <a:lstStyle/>
                    <a:p>
                      <a:pPr algn="l">
                        <a:lnSpc>
                          <a:spcPct val="100000"/>
                        </a:lnSpc>
                        <a:spcAft>
                          <a:spcPts val="0"/>
                        </a:spcAft>
                      </a:pPr>
                      <a:r>
                        <a:rPr lang="en-GB" sz="1300">
                          <a:effectLst/>
                        </a:rPr>
                        <a:t>Title</a:t>
                      </a:r>
                      <a:endParaRPr lang="en-US" sz="1300">
                        <a:effectLst/>
                        <a:latin typeface="Times New Roman" charset="0"/>
                        <a:ea typeface="Times New Roman" charset="0"/>
                      </a:endParaRPr>
                    </a:p>
                  </a:txBody>
                  <a:tcPr marL="49782" marR="49782" marT="0" marB="0"/>
                </a:tc>
                <a:tc>
                  <a:txBody>
                    <a:bodyPr/>
                    <a:lstStyle/>
                    <a:p>
                      <a:pPr algn="l">
                        <a:lnSpc>
                          <a:spcPct val="100000"/>
                        </a:lnSpc>
                        <a:spcAft>
                          <a:spcPts val="0"/>
                        </a:spcAft>
                      </a:pPr>
                      <a:r>
                        <a:rPr lang="en-GB" sz="1300" dirty="0">
                          <a:effectLst/>
                        </a:rPr>
                        <a:t>Description</a:t>
                      </a:r>
                      <a:endParaRPr lang="en-US" sz="1300" dirty="0">
                        <a:effectLst/>
                        <a:latin typeface="Times New Roman" charset="0"/>
                        <a:ea typeface="Times New Roman" charset="0"/>
                      </a:endParaRPr>
                    </a:p>
                  </a:txBody>
                  <a:tcPr marL="49782" marR="49782" marT="0" marB="0"/>
                </a:tc>
                <a:tc>
                  <a:txBody>
                    <a:bodyPr/>
                    <a:lstStyle/>
                    <a:p>
                      <a:pPr algn="l">
                        <a:lnSpc>
                          <a:spcPct val="100000"/>
                        </a:lnSpc>
                        <a:spcAft>
                          <a:spcPts val="0"/>
                        </a:spcAft>
                      </a:pPr>
                      <a:r>
                        <a:rPr lang="en-GB" sz="1300">
                          <a:effectLst/>
                        </a:rPr>
                        <a:t>Unit of Measurement</a:t>
                      </a:r>
                      <a:endParaRPr lang="en-US" sz="1300">
                        <a:effectLst/>
                        <a:latin typeface="Times New Roman" charset="0"/>
                        <a:ea typeface="Times New Roman" charset="0"/>
                      </a:endParaRPr>
                    </a:p>
                  </a:txBody>
                  <a:tcPr marL="49782" marR="49782" marT="0" marB="0"/>
                </a:tc>
                <a:tc>
                  <a:txBody>
                    <a:bodyPr/>
                    <a:lstStyle/>
                    <a:p>
                      <a:pPr algn="l">
                        <a:lnSpc>
                          <a:spcPct val="100000"/>
                        </a:lnSpc>
                        <a:spcAft>
                          <a:spcPts val="0"/>
                        </a:spcAft>
                      </a:pPr>
                      <a:r>
                        <a:rPr lang="en-GB" sz="1300" dirty="0">
                          <a:effectLst/>
                        </a:rPr>
                        <a:t>Denominator</a:t>
                      </a:r>
                      <a:endParaRPr lang="en-US" sz="1300" dirty="0">
                        <a:effectLst/>
                        <a:latin typeface="Times New Roman" charset="0"/>
                        <a:ea typeface="Times New Roman" charset="0"/>
                      </a:endParaRPr>
                    </a:p>
                  </a:txBody>
                  <a:tcPr marL="49782" marR="49782" marT="0" marB="0"/>
                </a:tc>
              </a:tr>
              <a:tr h="647794">
                <a:tc>
                  <a:txBody>
                    <a:bodyPr/>
                    <a:lstStyle/>
                    <a:p>
                      <a:pPr algn="l">
                        <a:lnSpc>
                          <a:spcPct val="100000"/>
                        </a:lnSpc>
                        <a:spcAft>
                          <a:spcPts val="0"/>
                        </a:spcAft>
                      </a:pPr>
                      <a:r>
                        <a:rPr lang="en-GB" sz="1300" dirty="0">
                          <a:effectLst/>
                        </a:rPr>
                        <a:t>Number of functional basic health units/10 000 </a:t>
                      </a:r>
                      <a:r>
                        <a:rPr lang="en-GB" sz="1300" dirty="0" smtClean="0">
                          <a:effectLst/>
                        </a:rPr>
                        <a:t>population</a:t>
                      </a:r>
                      <a:endParaRPr lang="en-US" sz="1300" dirty="0">
                        <a:effectLst/>
                        <a:latin typeface="Times New Roman" charset="0"/>
                        <a:ea typeface="Times New Roman" charset="0"/>
                      </a:endParaRPr>
                    </a:p>
                  </a:txBody>
                  <a:tcPr marL="49782" marR="49782" marT="0" marB="0"/>
                </a:tc>
                <a:tc>
                  <a:txBody>
                    <a:bodyPr/>
                    <a:lstStyle/>
                    <a:p>
                      <a:pPr algn="l">
                        <a:lnSpc>
                          <a:spcPct val="100000"/>
                        </a:lnSpc>
                        <a:spcAft>
                          <a:spcPts val="0"/>
                        </a:spcAft>
                      </a:pPr>
                      <a:r>
                        <a:rPr lang="en-GB" sz="1300">
                          <a:effectLst/>
                        </a:rPr>
                        <a:t>Proxy indicator of geographical accessibility, and of equity in availability of health facilities across different administrative units.</a:t>
                      </a:r>
                      <a:endParaRPr lang="en-US" sz="1300">
                        <a:effectLst/>
                        <a:latin typeface="Times New Roman" charset="0"/>
                        <a:ea typeface="Times New Roman" charset="0"/>
                      </a:endParaRPr>
                    </a:p>
                  </a:txBody>
                  <a:tcPr marL="49782" marR="49782" marT="0" marB="0"/>
                </a:tc>
                <a:tc>
                  <a:txBody>
                    <a:bodyPr/>
                    <a:lstStyle/>
                    <a:p>
                      <a:pPr algn="l">
                        <a:lnSpc>
                          <a:spcPct val="100000"/>
                        </a:lnSpc>
                        <a:spcAft>
                          <a:spcPts val="0"/>
                        </a:spcAft>
                      </a:pPr>
                      <a:r>
                        <a:rPr lang="en-GB" sz="1300">
                          <a:effectLst/>
                        </a:rPr>
                        <a:t>Facility</a:t>
                      </a:r>
                      <a:endParaRPr lang="en-US" sz="1300">
                        <a:effectLst/>
                        <a:latin typeface="Times New Roman" charset="0"/>
                        <a:ea typeface="Times New Roman" charset="0"/>
                      </a:endParaRPr>
                    </a:p>
                  </a:txBody>
                  <a:tcPr marL="49782" marR="49782" marT="0" marB="0"/>
                </a:tc>
                <a:tc>
                  <a:txBody>
                    <a:bodyPr/>
                    <a:lstStyle/>
                    <a:p>
                      <a:pPr algn="l">
                        <a:lnSpc>
                          <a:spcPct val="100000"/>
                        </a:lnSpc>
                        <a:spcAft>
                          <a:spcPts val="0"/>
                        </a:spcAft>
                      </a:pPr>
                      <a:r>
                        <a:rPr lang="en-GB" sz="1300" dirty="0">
                          <a:effectLst/>
                        </a:rPr>
                        <a:t>The total population for the same administrative or health area, at the same point in time</a:t>
                      </a:r>
                      <a:endParaRPr lang="en-US" sz="1300" dirty="0">
                        <a:effectLst/>
                        <a:latin typeface="Times New Roman" charset="0"/>
                        <a:ea typeface="Times New Roman" charset="0"/>
                      </a:endParaRPr>
                    </a:p>
                  </a:txBody>
                  <a:tcPr marL="49782" marR="49782" marT="0" marB="0"/>
                </a:tc>
              </a:tr>
              <a:tr h="647794">
                <a:tc>
                  <a:txBody>
                    <a:bodyPr/>
                    <a:lstStyle/>
                    <a:p>
                      <a:pPr algn="l">
                        <a:lnSpc>
                          <a:spcPct val="100000"/>
                        </a:lnSpc>
                        <a:spcAft>
                          <a:spcPts val="0"/>
                        </a:spcAft>
                      </a:pPr>
                      <a:r>
                        <a:rPr lang="en-GB" sz="1300" dirty="0">
                          <a:effectLst/>
                        </a:rPr>
                        <a:t>Number of functional health centres/50 000 population</a:t>
                      </a:r>
                      <a:endParaRPr lang="en-US" sz="1300" dirty="0">
                        <a:effectLst/>
                        <a:latin typeface="Times New Roman" charset="0"/>
                        <a:ea typeface="Times New Roman" charset="0"/>
                      </a:endParaRPr>
                    </a:p>
                  </a:txBody>
                  <a:tcPr marL="49782" marR="49782" marT="0" marB="0"/>
                </a:tc>
                <a:tc>
                  <a:txBody>
                    <a:bodyPr/>
                    <a:lstStyle/>
                    <a:p>
                      <a:pPr algn="l">
                        <a:lnSpc>
                          <a:spcPct val="100000"/>
                        </a:lnSpc>
                        <a:spcAft>
                          <a:spcPts val="0"/>
                        </a:spcAft>
                      </a:pPr>
                      <a:r>
                        <a:rPr lang="en-GB" sz="1300">
                          <a:effectLst/>
                        </a:rPr>
                        <a:t>Proxy indicator of geographical accessibility, and of equity in availability of Health Facilties across different administrative units</a:t>
                      </a:r>
                      <a:endParaRPr lang="en-US" sz="1300">
                        <a:effectLst/>
                        <a:latin typeface="Times New Roman" charset="0"/>
                        <a:ea typeface="Times New Roman" charset="0"/>
                      </a:endParaRPr>
                    </a:p>
                  </a:txBody>
                  <a:tcPr marL="49782" marR="49782" marT="0" marB="0"/>
                </a:tc>
                <a:tc>
                  <a:txBody>
                    <a:bodyPr/>
                    <a:lstStyle/>
                    <a:p>
                      <a:pPr algn="l">
                        <a:lnSpc>
                          <a:spcPct val="100000"/>
                        </a:lnSpc>
                        <a:spcAft>
                          <a:spcPts val="0"/>
                        </a:spcAft>
                      </a:pPr>
                      <a:r>
                        <a:rPr lang="en-GB" sz="1300">
                          <a:effectLst/>
                        </a:rPr>
                        <a:t>Facility</a:t>
                      </a:r>
                      <a:endParaRPr lang="en-US" sz="1300">
                        <a:effectLst/>
                        <a:latin typeface="Times New Roman" charset="0"/>
                        <a:ea typeface="Times New Roman" charset="0"/>
                      </a:endParaRPr>
                    </a:p>
                  </a:txBody>
                  <a:tcPr marL="49782" marR="49782" marT="0" marB="0"/>
                </a:tc>
                <a:tc>
                  <a:txBody>
                    <a:bodyPr/>
                    <a:lstStyle/>
                    <a:p>
                      <a:pPr algn="l">
                        <a:lnSpc>
                          <a:spcPct val="100000"/>
                        </a:lnSpc>
                        <a:spcAft>
                          <a:spcPts val="0"/>
                        </a:spcAft>
                      </a:pPr>
                      <a:r>
                        <a:rPr lang="en-GB" sz="1300">
                          <a:effectLst/>
                        </a:rPr>
                        <a:t>The total population for the same administrative or health area, at the same point in time</a:t>
                      </a:r>
                      <a:endParaRPr lang="en-US" sz="1300">
                        <a:effectLst/>
                        <a:latin typeface="Times New Roman" charset="0"/>
                        <a:ea typeface="Times New Roman" charset="0"/>
                      </a:endParaRPr>
                    </a:p>
                  </a:txBody>
                  <a:tcPr marL="49782" marR="49782" marT="0" marB="0"/>
                </a:tc>
              </a:tr>
              <a:tr h="647794">
                <a:tc>
                  <a:txBody>
                    <a:bodyPr/>
                    <a:lstStyle/>
                    <a:p>
                      <a:pPr algn="l">
                        <a:lnSpc>
                          <a:spcPct val="100000"/>
                        </a:lnSpc>
                        <a:spcAft>
                          <a:spcPts val="0"/>
                        </a:spcAft>
                      </a:pPr>
                      <a:r>
                        <a:rPr lang="en-GB" sz="1300">
                          <a:effectLst/>
                        </a:rPr>
                        <a:t>Number of functional district-rural hospitals/250 000 population</a:t>
                      </a:r>
                      <a:endParaRPr lang="en-US" sz="1300">
                        <a:effectLst/>
                        <a:latin typeface="Times New Roman" charset="0"/>
                        <a:ea typeface="Times New Roman" charset="0"/>
                      </a:endParaRPr>
                    </a:p>
                  </a:txBody>
                  <a:tcPr marL="49782" marR="49782" marT="0" marB="0"/>
                </a:tc>
                <a:tc>
                  <a:txBody>
                    <a:bodyPr/>
                    <a:lstStyle/>
                    <a:p>
                      <a:pPr algn="l">
                        <a:lnSpc>
                          <a:spcPct val="100000"/>
                        </a:lnSpc>
                        <a:spcAft>
                          <a:spcPts val="0"/>
                        </a:spcAft>
                      </a:pPr>
                      <a:r>
                        <a:rPr lang="en-GB" sz="1300" dirty="0">
                          <a:effectLst/>
                        </a:rPr>
                        <a:t>Proxy indicator of geographical accessibility, and of equity in availability of Health </a:t>
                      </a:r>
                      <a:r>
                        <a:rPr lang="en-GB" sz="1300" dirty="0" err="1">
                          <a:effectLst/>
                        </a:rPr>
                        <a:t>Facilties</a:t>
                      </a:r>
                      <a:r>
                        <a:rPr lang="en-GB" sz="1300" dirty="0">
                          <a:effectLst/>
                        </a:rPr>
                        <a:t> across different administrative units</a:t>
                      </a:r>
                      <a:endParaRPr lang="en-US" sz="1300" dirty="0">
                        <a:effectLst/>
                        <a:latin typeface="Times New Roman" charset="0"/>
                        <a:ea typeface="Times New Roman" charset="0"/>
                      </a:endParaRPr>
                    </a:p>
                  </a:txBody>
                  <a:tcPr marL="49782" marR="49782" marT="0" marB="0"/>
                </a:tc>
                <a:tc>
                  <a:txBody>
                    <a:bodyPr/>
                    <a:lstStyle/>
                    <a:p>
                      <a:pPr algn="l">
                        <a:lnSpc>
                          <a:spcPct val="100000"/>
                        </a:lnSpc>
                        <a:spcAft>
                          <a:spcPts val="0"/>
                        </a:spcAft>
                      </a:pPr>
                      <a:r>
                        <a:rPr lang="en-GB" sz="1300">
                          <a:effectLst/>
                        </a:rPr>
                        <a:t>Facility</a:t>
                      </a:r>
                      <a:endParaRPr lang="en-US" sz="1300">
                        <a:effectLst/>
                        <a:latin typeface="Times New Roman" charset="0"/>
                        <a:ea typeface="Times New Roman" charset="0"/>
                      </a:endParaRPr>
                    </a:p>
                  </a:txBody>
                  <a:tcPr marL="49782" marR="49782" marT="0" marB="0"/>
                </a:tc>
                <a:tc>
                  <a:txBody>
                    <a:bodyPr/>
                    <a:lstStyle/>
                    <a:p>
                      <a:pPr algn="l">
                        <a:lnSpc>
                          <a:spcPct val="100000"/>
                        </a:lnSpc>
                        <a:spcAft>
                          <a:spcPts val="0"/>
                        </a:spcAft>
                      </a:pPr>
                      <a:r>
                        <a:rPr lang="en-GB" sz="1300">
                          <a:effectLst/>
                        </a:rPr>
                        <a:t>The total population for the same administrative or health area, at the same point in time</a:t>
                      </a:r>
                      <a:endParaRPr lang="en-US" sz="1300">
                        <a:effectLst/>
                        <a:latin typeface="Times New Roman" charset="0"/>
                        <a:ea typeface="Times New Roman" charset="0"/>
                      </a:endParaRPr>
                    </a:p>
                  </a:txBody>
                  <a:tcPr marL="49782" marR="49782" marT="0" marB="0"/>
                </a:tc>
              </a:tr>
              <a:tr h="647794">
                <a:tc>
                  <a:txBody>
                    <a:bodyPr/>
                    <a:lstStyle/>
                    <a:p>
                      <a:pPr algn="l">
                        <a:lnSpc>
                          <a:spcPct val="100000"/>
                        </a:lnSpc>
                        <a:spcAft>
                          <a:spcPts val="0"/>
                        </a:spcAft>
                      </a:pPr>
                      <a:r>
                        <a:rPr lang="en-GB" sz="1300">
                          <a:effectLst/>
                        </a:rPr>
                        <a:t>Number of inpatient beds per 10,000 population</a:t>
                      </a:r>
                      <a:endParaRPr lang="en-US" sz="1300">
                        <a:effectLst/>
                        <a:latin typeface="Times New Roman" charset="0"/>
                        <a:ea typeface="Times New Roman" charset="0"/>
                      </a:endParaRPr>
                    </a:p>
                  </a:txBody>
                  <a:tcPr marL="49782" marR="49782" marT="0" marB="0"/>
                </a:tc>
                <a:tc>
                  <a:txBody>
                    <a:bodyPr/>
                    <a:lstStyle/>
                    <a:p>
                      <a:pPr algn="l">
                        <a:lnSpc>
                          <a:spcPct val="100000"/>
                        </a:lnSpc>
                        <a:spcAft>
                          <a:spcPts val="0"/>
                        </a:spcAft>
                      </a:pPr>
                      <a:r>
                        <a:rPr lang="en-GB" sz="1300">
                          <a:effectLst/>
                        </a:rPr>
                        <a:t>Indicator for the availability of hospital beds across crisis areas and proxy indicator of equity in the allocation of resources.</a:t>
                      </a:r>
                      <a:endParaRPr lang="en-US" sz="1300">
                        <a:effectLst/>
                        <a:latin typeface="Times New Roman" charset="0"/>
                        <a:ea typeface="Times New Roman" charset="0"/>
                      </a:endParaRPr>
                    </a:p>
                  </a:txBody>
                  <a:tcPr marL="49782" marR="49782" marT="0" marB="0"/>
                </a:tc>
                <a:tc>
                  <a:txBody>
                    <a:bodyPr/>
                    <a:lstStyle/>
                    <a:p>
                      <a:pPr algn="l">
                        <a:lnSpc>
                          <a:spcPct val="100000"/>
                        </a:lnSpc>
                        <a:spcAft>
                          <a:spcPts val="0"/>
                        </a:spcAft>
                      </a:pPr>
                      <a:r>
                        <a:rPr lang="en-GB" sz="1300">
                          <a:effectLst/>
                        </a:rPr>
                        <a:t>Bed</a:t>
                      </a:r>
                      <a:endParaRPr lang="en-US" sz="1300">
                        <a:effectLst/>
                        <a:latin typeface="Times New Roman" charset="0"/>
                        <a:ea typeface="Times New Roman" charset="0"/>
                      </a:endParaRPr>
                    </a:p>
                  </a:txBody>
                  <a:tcPr marL="49782" marR="49782" marT="0" marB="0"/>
                </a:tc>
                <a:tc>
                  <a:txBody>
                    <a:bodyPr/>
                    <a:lstStyle/>
                    <a:p>
                      <a:pPr algn="l">
                        <a:lnSpc>
                          <a:spcPct val="100000"/>
                        </a:lnSpc>
                        <a:spcAft>
                          <a:spcPts val="0"/>
                        </a:spcAft>
                      </a:pPr>
                      <a:r>
                        <a:rPr lang="en-GB" sz="1300" dirty="0">
                          <a:effectLst/>
                        </a:rPr>
                        <a:t>The total population for the same administrative or health area, at the same point in time</a:t>
                      </a:r>
                      <a:endParaRPr lang="en-US" sz="1300" dirty="0">
                        <a:effectLst/>
                        <a:latin typeface="Times New Roman" charset="0"/>
                        <a:ea typeface="Times New Roman" charset="0"/>
                      </a:endParaRPr>
                    </a:p>
                  </a:txBody>
                  <a:tcPr marL="49782" marR="49782" marT="0" marB="0"/>
                </a:tc>
              </a:tr>
              <a:tr h="647794">
                <a:tc>
                  <a:txBody>
                    <a:bodyPr/>
                    <a:lstStyle/>
                    <a:p>
                      <a:pPr algn="l">
                        <a:lnSpc>
                          <a:spcPct val="100000"/>
                        </a:lnSpc>
                        <a:spcAft>
                          <a:spcPts val="0"/>
                        </a:spcAft>
                      </a:pPr>
                      <a:r>
                        <a:rPr lang="en-GB" sz="1300">
                          <a:effectLst/>
                        </a:rPr>
                        <a:t>Number of Community Health Workers per 10,000 population</a:t>
                      </a:r>
                      <a:endParaRPr lang="en-US" sz="1300">
                        <a:effectLst/>
                        <a:latin typeface="Times New Roman" charset="0"/>
                        <a:ea typeface="Times New Roman" charset="0"/>
                      </a:endParaRPr>
                    </a:p>
                  </a:txBody>
                  <a:tcPr marL="49782" marR="49782" marT="0" marB="0"/>
                </a:tc>
                <a:tc>
                  <a:txBody>
                    <a:bodyPr/>
                    <a:lstStyle/>
                    <a:p>
                      <a:pPr algn="l">
                        <a:lnSpc>
                          <a:spcPct val="100000"/>
                        </a:lnSpc>
                        <a:spcAft>
                          <a:spcPts val="0"/>
                        </a:spcAft>
                      </a:pPr>
                      <a:r>
                        <a:rPr lang="en-GB" sz="1300">
                          <a:effectLst/>
                        </a:rPr>
                        <a:t>Indicator monitoring the availability of human resources key to delivering community-based intervention.</a:t>
                      </a:r>
                      <a:endParaRPr lang="en-US" sz="1300">
                        <a:effectLst/>
                        <a:latin typeface="Times New Roman" charset="0"/>
                        <a:ea typeface="Times New Roman" charset="0"/>
                      </a:endParaRPr>
                    </a:p>
                  </a:txBody>
                  <a:tcPr marL="49782" marR="49782" marT="0" marB="0"/>
                </a:tc>
                <a:tc>
                  <a:txBody>
                    <a:bodyPr/>
                    <a:lstStyle/>
                    <a:p>
                      <a:pPr algn="l">
                        <a:lnSpc>
                          <a:spcPct val="100000"/>
                        </a:lnSpc>
                        <a:spcAft>
                          <a:spcPts val="0"/>
                        </a:spcAft>
                      </a:pPr>
                      <a:r>
                        <a:rPr lang="en-GB" sz="1300">
                          <a:effectLst/>
                        </a:rPr>
                        <a:t>Individual</a:t>
                      </a:r>
                      <a:endParaRPr lang="en-US" sz="1300">
                        <a:effectLst/>
                        <a:latin typeface="Times New Roman" charset="0"/>
                        <a:ea typeface="Times New Roman" charset="0"/>
                      </a:endParaRPr>
                    </a:p>
                  </a:txBody>
                  <a:tcPr marL="49782" marR="49782" marT="0" marB="0"/>
                </a:tc>
                <a:tc>
                  <a:txBody>
                    <a:bodyPr/>
                    <a:lstStyle/>
                    <a:p>
                      <a:pPr algn="l">
                        <a:lnSpc>
                          <a:spcPct val="100000"/>
                        </a:lnSpc>
                        <a:spcAft>
                          <a:spcPts val="0"/>
                        </a:spcAft>
                      </a:pPr>
                      <a:r>
                        <a:rPr lang="en-GB" sz="1300">
                          <a:effectLst/>
                        </a:rPr>
                        <a:t>The total population for the same administrative or health area at the same point in time</a:t>
                      </a:r>
                      <a:endParaRPr lang="en-US" sz="1300">
                        <a:effectLst/>
                        <a:latin typeface="Times New Roman" charset="0"/>
                        <a:ea typeface="Times New Roman" charset="0"/>
                      </a:endParaRPr>
                    </a:p>
                  </a:txBody>
                  <a:tcPr marL="49782" marR="49782" marT="0" marB="0"/>
                </a:tc>
              </a:tr>
              <a:tr h="755761">
                <a:tc>
                  <a:txBody>
                    <a:bodyPr/>
                    <a:lstStyle/>
                    <a:p>
                      <a:pPr algn="l">
                        <a:lnSpc>
                          <a:spcPct val="100000"/>
                        </a:lnSpc>
                        <a:spcAft>
                          <a:spcPts val="0"/>
                        </a:spcAft>
                      </a:pPr>
                      <a:r>
                        <a:rPr lang="en-GB" sz="1300">
                          <a:effectLst/>
                        </a:rPr>
                        <a:t>Number and percentage of functional health facilities providing selected relevant services</a:t>
                      </a:r>
                      <a:endParaRPr lang="en-US" sz="1300">
                        <a:effectLst/>
                        <a:latin typeface="Times New Roman" charset="0"/>
                        <a:ea typeface="Times New Roman" charset="0"/>
                      </a:endParaRPr>
                    </a:p>
                  </a:txBody>
                  <a:tcPr marL="49782" marR="49782" marT="0" marB="0"/>
                </a:tc>
                <a:tc>
                  <a:txBody>
                    <a:bodyPr/>
                    <a:lstStyle/>
                    <a:p>
                      <a:pPr algn="l">
                        <a:lnSpc>
                          <a:spcPct val="100000"/>
                        </a:lnSpc>
                        <a:spcAft>
                          <a:spcPts val="0"/>
                        </a:spcAft>
                      </a:pPr>
                      <a:r>
                        <a:rPr lang="en-GB" sz="1300">
                          <a:effectLst/>
                        </a:rPr>
                        <a:t>Proxy indicator for the physical availability and geographical accessibility of selected services relevant to the local context.</a:t>
                      </a:r>
                      <a:endParaRPr lang="en-US" sz="1300">
                        <a:effectLst/>
                        <a:latin typeface="Times New Roman" charset="0"/>
                        <a:ea typeface="Times New Roman" charset="0"/>
                      </a:endParaRPr>
                    </a:p>
                  </a:txBody>
                  <a:tcPr marL="49782" marR="49782" marT="0" marB="0"/>
                </a:tc>
                <a:tc>
                  <a:txBody>
                    <a:bodyPr/>
                    <a:lstStyle/>
                    <a:p>
                      <a:pPr algn="l">
                        <a:lnSpc>
                          <a:spcPct val="100000"/>
                        </a:lnSpc>
                        <a:spcAft>
                          <a:spcPts val="0"/>
                        </a:spcAft>
                      </a:pPr>
                      <a:r>
                        <a:rPr lang="en-GB" sz="1300">
                          <a:effectLst/>
                        </a:rPr>
                        <a:t>Facility</a:t>
                      </a:r>
                      <a:endParaRPr lang="en-US" sz="1300">
                        <a:effectLst/>
                        <a:latin typeface="Times New Roman" charset="0"/>
                        <a:ea typeface="Times New Roman" charset="0"/>
                      </a:endParaRPr>
                    </a:p>
                  </a:txBody>
                  <a:tcPr marL="49782" marR="49782" marT="0" marB="0"/>
                </a:tc>
                <a:tc>
                  <a:txBody>
                    <a:bodyPr/>
                    <a:lstStyle/>
                    <a:p>
                      <a:pPr algn="l">
                        <a:lnSpc>
                          <a:spcPct val="100000"/>
                        </a:lnSpc>
                        <a:spcAft>
                          <a:spcPts val="0"/>
                        </a:spcAft>
                      </a:pPr>
                      <a:r>
                        <a:rPr lang="en-GB" sz="1300" dirty="0">
                          <a:effectLst/>
                        </a:rPr>
                        <a:t>The total population for the same administrative or health area, at the same point in time</a:t>
                      </a:r>
                      <a:endParaRPr lang="en-US" sz="1300" dirty="0">
                        <a:effectLst/>
                        <a:latin typeface="Times New Roman" charset="0"/>
                        <a:ea typeface="Times New Roman" charset="0"/>
                      </a:endParaRPr>
                    </a:p>
                  </a:txBody>
                  <a:tcPr marL="49782" marR="49782" marT="0" marB="0"/>
                </a:tc>
              </a:tr>
            </a:tbl>
          </a:graphicData>
        </a:graphic>
      </p:graphicFrame>
      <p:sp>
        <p:nvSpPr>
          <p:cNvPr id="6" name="TextBox 5"/>
          <p:cNvSpPr txBox="1"/>
          <p:nvPr/>
        </p:nvSpPr>
        <p:spPr>
          <a:xfrm>
            <a:off x="0" y="1580875"/>
            <a:ext cx="849528" cy="646331"/>
          </a:xfrm>
          <a:prstGeom prst="rect">
            <a:avLst/>
          </a:prstGeom>
          <a:noFill/>
        </p:spPr>
        <p:txBody>
          <a:bodyPr wrap="none" rtlCol="0">
            <a:spAutoFit/>
          </a:bodyPr>
          <a:lstStyle/>
          <a:p>
            <a:r>
              <a:rPr lang="en-US" dirty="0" smtClean="0"/>
              <a:t>Table 6</a:t>
            </a:r>
          </a:p>
          <a:p>
            <a:endParaRPr lang="en-US" dirty="0"/>
          </a:p>
        </p:txBody>
      </p:sp>
    </p:spTree>
    <p:extLst>
      <p:ext uri="{BB962C8B-B14F-4D97-AF65-F5344CB8AC3E}">
        <p14:creationId xmlns:p14="http://schemas.microsoft.com/office/powerpoint/2010/main" val="1544374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38425"/>
            <a:ext cx="849528" cy="369332"/>
          </a:xfrm>
          <a:prstGeom prst="rect">
            <a:avLst/>
          </a:prstGeom>
          <a:noFill/>
        </p:spPr>
        <p:txBody>
          <a:bodyPr wrap="none" rtlCol="0">
            <a:spAutoFit/>
          </a:bodyPr>
          <a:lstStyle/>
          <a:p>
            <a:r>
              <a:rPr lang="en-US" dirty="0" smtClean="0"/>
              <a:t>Table 7</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554032966"/>
              </p:ext>
            </p:extLst>
          </p:nvPr>
        </p:nvGraphicFramePr>
        <p:xfrm>
          <a:off x="1056357" y="1340716"/>
          <a:ext cx="10403840" cy="5376070"/>
        </p:xfrm>
        <a:graphic>
          <a:graphicData uri="http://schemas.openxmlformats.org/drawingml/2006/table">
            <a:tbl>
              <a:tblPr firstRow="1" firstCol="1" bandRow="1">
                <a:tableStyleId>{5940675A-B579-460E-94D1-54222C63F5DA}</a:tableStyleId>
              </a:tblPr>
              <a:tblGrid>
                <a:gridCol w="800296"/>
                <a:gridCol w="1170628"/>
                <a:gridCol w="429962"/>
                <a:gridCol w="800296"/>
                <a:gridCol w="800296"/>
                <a:gridCol w="800296"/>
                <a:gridCol w="800296"/>
                <a:gridCol w="586002"/>
                <a:gridCol w="214294"/>
                <a:gridCol w="800296"/>
                <a:gridCol w="513935"/>
                <a:gridCol w="1086654"/>
                <a:gridCol w="392560"/>
                <a:gridCol w="1208029"/>
              </a:tblGrid>
              <a:tr h="458532">
                <a:tc>
                  <a:txBody>
                    <a:bodyPr/>
                    <a:lstStyle/>
                    <a:p>
                      <a:pPr algn="l">
                        <a:lnSpc>
                          <a:spcPct val="100000"/>
                        </a:lnSpc>
                        <a:spcAft>
                          <a:spcPts val="0"/>
                        </a:spcAft>
                      </a:pPr>
                      <a:r>
                        <a:rPr lang="en-GB" sz="1200" b="1">
                          <a:effectLst/>
                        </a:rPr>
                        <a:t>Source Rating Scale</a:t>
                      </a:r>
                      <a:endParaRPr lang="en-US" sz="1200" b="1">
                        <a:effectLst/>
                        <a:latin typeface="Times New Roman" charset="0"/>
                        <a:ea typeface="Times New Roman" charset="0"/>
                      </a:endParaRPr>
                    </a:p>
                  </a:txBody>
                  <a:tcPr marL="12068" marR="12068" marT="0" marB="0"/>
                </a:tc>
                <a:tc>
                  <a:txBody>
                    <a:bodyPr/>
                    <a:lstStyle/>
                    <a:p>
                      <a:pPr algn="l">
                        <a:lnSpc>
                          <a:spcPct val="100000"/>
                        </a:lnSpc>
                        <a:spcAft>
                          <a:spcPts val="0"/>
                        </a:spcAft>
                      </a:pPr>
                      <a:r>
                        <a:rPr lang="en-GB" sz="1200" b="1">
                          <a:effectLst/>
                        </a:rPr>
                        <a:t>Source Reliability Rating</a:t>
                      </a:r>
                      <a:endParaRPr lang="en-US" sz="1200" b="1">
                        <a:effectLst/>
                        <a:latin typeface="Times New Roman" charset="0"/>
                        <a:ea typeface="Times New Roman" charset="0"/>
                      </a:endParaRPr>
                    </a:p>
                  </a:txBody>
                  <a:tcPr marL="12068" marR="12068" marT="0" marB="0"/>
                </a:tc>
                <a:tc gridSpan="2">
                  <a:txBody>
                    <a:bodyPr/>
                    <a:lstStyle/>
                    <a:p>
                      <a:pPr algn="l">
                        <a:lnSpc>
                          <a:spcPct val="100000"/>
                        </a:lnSpc>
                        <a:spcAft>
                          <a:spcPts val="0"/>
                        </a:spcAft>
                      </a:pPr>
                      <a:r>
                        <a:rPr lang="en-GB" sz="1200" b="1" dirty="0">
                          <a:effectLst/>
                        </a:rPr>
                        <a:t>History of Reliability</a:t>
                      </a:r>
                      <a:endParaRPr lang="en-US" sz="1200" b="1" dirty="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l">
                        <a:lnSpc>
                          <a:spcPct val="100000"/>
                        </a:lnSpc>
                        <a:spcAft>
                          <a:spcPts val="0"/>
                        </a:spcAft>
                      </a:pPr>
                      <a:r>
                        <a:rPr lang="en-GB" sz="1200" b="1">
                          <a:effectLst/>
                        </a:rPr>
                        <a:t>Source Authenticity</a:t>
                      </a:r>
                      <a:endParaRPr lang="en-US" sz="1200" b="1">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l">
                        <a:lnSpc>
                          <a:spcPct val="100000"/>
                        </a:lnSpc>
                        <a:spcAft>
                          <a:spcPts val="0"/>
                        </a:spcAft>
                      </a:pPr>
                      <a:r>
                        <a:rPr lang="en-GB" sz="1200" b="1">
                          <a:effectLst/>
                        </a:rPr>
                        <a:t>Source Objectivity</a:t>
                      </a:r>
                      <a:endParaRPr lang="en-US" sz="1200" b="1">
                        <a:effectLst/>
                        <a:latin typeface="Times New Roman" charset="0"/>
                        <a:ea typeface="Times New Roman" charset="0"/>
                      </a:endParaRPr>
                    </a:p>
                  </a:txBody>
                  <a:tcPr marL="12068" marR="12068" marT="0" marB="0"/>
                </a:tc>
                <a:tc hMerge="1">
                  <a:txBody>
                    <a:bodyPr/>
                    <a:lstStyle/>
                    <a:p>
                      <a:endParaRPr lang="en-US"/>
                    </a:p>
                  </a:txBody>
                  <a:tcPr/>
                </a:tc>
                <a:tc gridSpan="3">
                  <a:txBody>
                    <a:bodyPr/>
                    <a:lstStyle/>
                    <a:p>
                      <a:pPr algn="l">
                        <a:lnSpc>
                          <a:spcPct val="100000"/>
                        </a:lnSpc>
                        <a:spcAft>
                          <a:spcPts val="0"/>
                        </a:spcAft>
                      </a:pPr>
                      <a:r>
                        <a:rPr lang="en-GB" sz="1200" b="1" dirty="0">
                          <a:effectLst/>
                        </a:rPr>
                        <a:t>Source Access to Information</a:t>
                      </a:r>
                      <a:endParaRPr lang="en-US" sz="1200" b="1" dirty="0">
                        <a:effectLst/>
                        <a:latin typeface="Times New Roman" charset="0"/>
                        <a:ea typeface="Times New Roman" charset="0"/>
                      </a:endParaRPr>
                    </a:p>
                  </a:txBody>
                  <a:tcPr marL="12068" marR="12068" marT="0" marB="0"/>
                </a:tc>
                <a:tc hMerge="1">
                  <a:txBody>
                    <a:bodyPr/>
                    <a:lstStyle/>
                    <a:p>
                      <a:pPr algn="just">
                        <a:lnSpc>
                          <a:spcPct val="200000"/>
                        </a:lnSpc>
                        <a:spcAft>
                          <a:spcPts val="0"/>
                        </a:spcAft>
                      </a:pPr>
                      <a:endParaRPr lang="en-US" sz="600" dirty="0">
                        <a:effectLst/>
                        <a:latin typeface="Times New Roman" charset="0"/>
                        <a:ea typeface="Times New Roman" charset="0"/>
                      </a:endParaRPr>
                    </a:p>
                  </a:txBody>
                  <a:tcPr marL="12068" marR="12068"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endParaRPr lang="en-US"/>
                    </a:p>
                  </a:txBody>
                  <a:tcPr/>
                </a:tc>
                <a:tc gridSpan="2">
                  <a:txBody>
                    <a:bodyPr/>
                    <a:lstStyle/>
                    <a:p>
                      <a:pPr algn="l">
                        <a:lnSpc>
                          <a:spcPct val="100000"/>
                        </a:lnSpc>
                        <a:spcAft>
                          <a:spcPts val="0"/>
                        </a:spcAft>
                      </a:pPr>
                      <a:r>
                        <a:rPr lang="en-GB" sz="1200" b="1">
                          <a:effectLst/>
                        </a:rPr>
                        <a:t>Source NOT Vulnerable to Manipulation</a:t>
                      </a:r>
                      <a:endParaRPr lang="en-US" sz="1200" b="1">
                        <a:effectLst/>
                        <a:latin typeface="Times New Roman" charset="0"/>
                        <a:ea typeface="Times New Roman" charset="0"/>
                      </a:endParaRPr>
                    </a:p>
                  </a:txBody>
                  <a:tcPr marL="12068" marR="12068" marT="0" marB="0"/>
                </a:tc>
                <a:tc hMerge="1">
                  <a:txBody>
                    <a:bodyPr/>
                    <a:lstStyle/>
                    <a:p>
                      <a:endParaRPr lang="en-US"/>
                    </a:p>
                  </a:txBody>
                  <a:tcPr/>
                </a:tc>
                <a:tc>
                  <a:txBody>
                    <a:bodyPr/>
                    <a:lstStyle/>
                    <a:p>
                      <a:pPr algn="l">
                        <a:lnSpc>
                          <a:spcPct val="100000"/>
                        </a:lnSpc>
                        <a:spcAft>
                          <a:spcPts val="0"/>
                        </a:spcAft>
                      </a:pPr>
                      <a:r>
                        <a:rPr lang="en-GB" sz="1200" b="1" dirty="0">
                          <a:effectLst/>
                        </a:rPr>
                        <a:t>Meets Number of Criteria</a:t>
                      </a:r>
                      <a:endParaRPr lang="en-US" sz="1200" b="1" dirty="0">
                        <a:effectLst/>
                        <a:latin typeface="Times New Roman" charset="0"/>
                        <a:ea typeface="Times New Roman" charset="0"/>
                      </a:endParaRPr>
                    </a:p>
                  </a:txBody>
                  <a:tcPr marL="12068" marR="12068" marT="0" marB="0"/>
                </a:tc>
              </a:tr>
              <a:tr h="155613">
                <a:tc>
                  <a:txBody>
                    <a:bodyPr/>
                    <a:lstStyle/>
                    <a:p>
                      <a:pPr algn="just">
                        <a:lnSpc>
                          <a:spcPct val="100000"/>
                        </a:lnSpc>
                        <a:spcAft>
                          <a:spcPts val="0"/>
                        </a:spcAft>
                      </a:pPr>
                      <a:r>
                        <a:rPr lang="en-GB" sz="1200" b="1">
                          <a:effectLst/>
                        </a:rPr>
                        <a:t>A</a:t>
                      </a:r>
                      <a:endParaRPr lang="en-US" sz="1200" b="1">
                        <a:effectLst/>
                        <a:latin typeface="Times New Roman" charset="0"/>
                        <a:ea typeface="Times New Roman" charset="0"/>
                      </a:endParaRPr>
                    </a:p>
                  </a:txBody>
                  <a:tcPr marL="12068" marR="12068" marT="0" marB="0"/>
                </a:tc>
                <a:tc>
                  <a:txBody>
                    <a:bodyPr/>
                    <a:lstStyle/>
                    <a:p>
                      <a:pPr algn="just">
                        <a:lnSpc>
                          <a:spcPct val="100000"/>
                        </a:lnSpc>
                        <a:spcAft>
                          <a:spcPts val="0"/>
                        </a:spcAft>
                      </a:pPr>
                      <a:r>
                        <a:rPr lang="en-GB" sz="1200">
                          <a:effectLst/>
                        </a:rPr>
                        <a:t>Reliable</a:t>
                      </a:r>
                      <a:endParaRPr lang="en-US" sz="1200">
                        <a:effectLst/>
                        <a:latin typeface="Times New Roman" charset="0"/>
                        <a:ea typeface="Times New Roman" charset="0"/>
                      </a:endParaRPr>
                    </a:p>
                  </a:txBody>
                  <a:tcPr marL="12068" marR="12068" marT="0" marB="0"/>
                </a:tc>
                <a:tc gridSpan="2">
                  <a:txBody>
                    <a:bodyPr/>
                    <a:lstStyle/>
                    <a:p>
                      <a:pPr algn="just">
                        <a:lnSpc>
                          <a:spcPct val="100000"/>
                        </a:lnSpc>
                        <a:spcAft>
                          <a:spcPts val="0"/>
                        </a:spcAft>
                      </a:pPr>
                      <a:r>
                        <a:rPr lang="en-GB" sz="1200">
                          <a:effectLst/>
                        </a:rPr>
                        <a:t>Yes</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Yes</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Yes</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3">
                  <a:txBody>
                    <a:bodyPr/>
                    <a:lstStyle/>
                    <a:p>
                      <a:pPr algn="just">
                        <a:lnSpc>
                          <a:spcPct val="100000"/>
                        </a:lnSpc>
                        <a:spcAft>
                          <a:spcPts val="0"/>
                        </a:spcAft>
                      </a:pPr>
                      <a:r>
                        <a:rPr lang="en-GB" sz="1200">
                          <a:effectLst/>
                        </a:rPr>
                        <a:t>Yes</a:t>
                      </a:r>
                      <a:endParaRPr lang="en-US" sz="1200">
                        <a:effectLst/>
                        <a:latin typeface="Times New Roman" charset="0"/>
                        <a:ea typeface="Times New Roman" charset="0"/>
                      </a:endParaRPr>
                    </a:p>
                  </a:txBody>
                  <a:tcPr marL="12068" marR="12068" marT="0" marB="0"/>
                </a:tc>
                <a:tc hMerge="1">
                  <a:txBody>
                    <a:bodyPr/>
                    <a:lstStyle/>
                    <a:p>
                      <a:pPr algn="just">
                        <a:lnSpc>
                          <a:spcPct val="200000"/>
                        </a:lnSpc>
                        <a:spcAft>
                          <a:spcPts val="0"/>
                        </a:spcAft>
                      </a:pPr>
                      <a:endParaRPr lang="en-US" sz="600">
                        <a:effectLst/>
                        <a:latin typeface="Times New Roman" charset="0"/>
                        <a:ea typeface="Times New Roman" charset="0"/>
                      </a:endParaRPr>
                    </a:p>
                  </a:txBody>
                  <a:tcPr marL="12068" marR="1206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hMerge="1">
                  <a:txBody>
                    <a:bodyPr/>
                    <a:lstStyle/>
                    <a:p>
                      <a:endParaRPr lang="en-US"/>
                    </a:p>
                  </a:txBody>
                  <a:tcPr/>
                </a:tc>
                <a:tc gridSpan="2">
                  <a:txBody>
                    <a:bodyPr/>
                    <a:lstStyle/>
                    <a:p>
                      <a:pPr algn="just">
                        <a:lnSpc>
                          <a:spcPct val="100000"/>
                        </a:lnSpc>
                        <a:spcAft>
                          <a:spcPts val="0"/>
                        </a:spcAft>
                      </a:pPr>
                      <a:r>
                        <a:rPr lang="en-GB" sz="1200">
                          <a:effectLst/>
                        </a:rPr>
                        <a:t>Yes</a:t>
                      </a:r>
                      <a:endParaRPr lang="en-US" sz="1200">
                        <a:effectLst/>
                        <a:latin typeface="Times New Roman" charset="0"/>
                        <a:ea typeface="Times New Roman" charset="0"/>
                      </a:endParaRPr>
                    </a:p>
                  </a:txBody>
                  <a:tcPr marL="12068" marR="12068" marT="0" marB="0"/>
                </a:tc>
                <a:tc hMerge="1">
                  <a:txBody>
                    <a:bodyPr/>
                    <a:lstStyle/>
                    <a:p>
                      <a:endParaRPr lang="en-US"/>
                    </a:p>
                  </a:txBody>
                  <a:tcPr/>
                </a:tc>
                <a:tc>
                  <a:txBody>
                    <a:bodyPr/>
                    <a:lstStyle/>
                    <a:p>
                      <a:pPr algn="just">
                        <a:lnSpc>
                          <a:spcPct val="100000"/>
                        </a:lnSpc>
                        <a:spcAft>
                          <a:spcPts val="0"/>
                        </a:spcAft>
                      </a:pPr>
                      <a:r>
                        <a:rPr lang="en-GB" sz="1200">
                          <a:effectLst/>
                        </a:rPr>
                        <a:t>All 5</a:t>
                      </a:r>
                      <a:endParaRPr lang="en-US" sz="1200">
                        <a:effectLst/>
                        <a:latin typeface="Times New Roman" charset="0"/>
                        <a:ea typeface="Times New Roman" charset="0"/>
                      </a:endParaRPr>
                    </a:p>
                  </a:txBody>
                  <a:tcPr marL="12068" marR="12068" marT="0" marB="0"/>
                </a:tc>
              </a:tr>
              <a:tr h="274110">
                <a:tc>
                  <a:txBody>
                    <a:bodyPr/>
                    <a:lstStyle/>
                    <a:p>
                      <a:pPr algn="just">
                        <a:lnSpc>
                          <a:spcPct val="100000"/>
                        </a:lnSpc>
                        <a:spcAft>
                          <a:spcPts val="0"/>
                        </a:spcAft>
                      </a:pPr>
                      <a:r>
                        <a:rPr lang="en-GB" sz="1200" b="1">
                          <a:effectLst/>
                        </a:rPr>
                        <a:t>B</a:t>
                      </a:r>
                      <a:endParaRPr lang="en-US" sz="1200" b="1">
                        <a:effectLst/>
                        <a:latin typeface="Times New Roman" charset="0"/>
                        <a:ea typeface="Times New Roman" charset="0"/>
                      </a:endParaRPr>
                    </a:p>
                  </a:txBody>
                  <a:tcPr marL="12068" marR="12068" marT="0" marB="0"/>
                </a:tc>
                <a:tc>
                  <a:txBody>
                    <a:bodyPr/>
                    <a:lstStyle/>
                    <a:p>
                      <a:pPr algn="just">
                        <a:lnSpc>
                          <a:spcPct val="100000"/>
                        </a:lnSpc>
                        <a:spcAft>
                          <a:spcPts val="0"/>
                        </a:spcAft>
                      </a:pPr>
                      <a:r>
                        <a:rPr lang="en-GB" sz="1200">
                          <a:effectLst/>
                        </a:rPr>
                        <a:t>Usually reliable</a:t>
                      </a:r>
                      <a:endParaRPr lang="en-US" sz="1200">
                        <a:effectLst/>
                        <a:latin typeface="Times New Roman" charset="0"/>
                        <a:ea typeface="Times New Roman" charset="0"/>
                      </a:endParaRPr>
                    </a:p>
                  </a:txBody>
                  <a:tcPr marL="12068" marR="12068" marT="0" marB="0"/>
                </a:tc>
                <a:tc gridSpan="2">
                  <a:txBody>
                    <a:bodyPr/>
                    <a:lstStyle/>
                    <a:p>
                      <a:pPr algn="just">
                        <a:lnSpc>
                          <a:spcPct val="100000"/>
                        </a:lnSpc>
                        <a:spcAft>
                          <a:spcPts val="0"/>
                        </a:spcAft>
                      </a:pPr>
                      <a:r>
                        <a:rPr lang="en-GB" sz="1200">
                          <a:effectLst/>
                        </a:rPr>
                        <a:t>Yes</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Yes or No</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Yes or No</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3">
                  <a:txBody>
                    <a:bodyPr/>
                    <a:lstStyle/>
                    <a:p>
                      <a:pPr algn="just">
                        <a:lnSpc>
                          <a:spcPct val="100000"/>
                        </a:lnSpc>
                        <a:spcAft>
                          <a:spcPts val="0"/>
                        </a:spcAft>
                      </a:pPr>
                      <a:r>
                        <a:rPr lang="en-GB" sz="1200">
                          <a:effectLst/>
                        </a:rPr>
                        <a:t>Yes or No</a:t>
                      </a:r>
                      <a:endParaRPr lang="en-US" sz="1200">
                        <a:effectLst/>
                        <a:latin typeface="Times New Roman" charset="0"/>
                        <a:ea typeface="Times New Roman" charset="0"/>
                      </a:endParaRPr>
                    </a:p>
                  </a:txBody>
                  <a:tcPr marL="12068" marR="12068" marT="0" marB="0"/>
                </a:tc>
                <a:tc hMerge="1">
                  <a:txBody>
                    <a:bodyPr/>
                    <a:lstStyle/>
                    <a:p>
                      <a:pPr algn="just">
                        <a:lnSpc>
                          <a:spcPct val="200000"/>
                        </a:lnSpc>
                        <a:spcAft>
                          <a:spcPts val="0"/>
                        </a:spcAft>
                      </a:pPr>
                      <a:endParaRPr lang="en-US" sz="600">
                        <a:effectLst/>
                        <a:latin typeface="Times New Roman" charset="0"/>
                        <a:ea typeface="Times New Roman" charset="0"/>
                      </a:endParaRPr>
                    </a:p>
                  </a:txBody>
                  <a:tcPr marL="12068" marR="1206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hMerge="1">
                  <a:txBody>
                    <a:bodyPr/>
                    <a:lstStyle/>
                    <a:p>
                      <a:endParaRPr lang="en-US"/>
                    </a:p>
                  </a:txBody>
                  <a:tcPr/>
                </a:tc>
                <a:tc gridSpan="2">
                  <a:txBody>
                    <a:bodyPr/>
                    <a:lstStyle/>
                    <a:p>
                      <a:pPr algn="just">
                        <a:lnSpc>
                          <a:spcPct val="100000"/>
                        </a:lnSpc>
                        <a:spcAft>
                          <a:spcPts val="0"/>
                        </a:spcAft>
                      </a:pPr>
                      <a:r>
                        <a:rPr lang="en-GB" sz="1200">
                          <a:effectLst/>
                        </a:rPr>
                        <a:t>Yes or No</a:t>
                      </a:r>
                      <a:endParaRPr lang="en-US" sz="1200">
                        <a:effectLst/>
                        <a:latin typeface="Times New Roman" charset="0"/>
                        <a:ea typeface="Times New Roman" charset="0"/>
                      </a:endParaRPr>
                    </a:p>
                  </a:txBody>
                  <a:tcPr marL="12068" marR="12068" marT="0" marB="0"/>
                </a:tc>
                <a:tc hMerge="1">
                  <a:txBody>
                    <a:bodyPr/>
                    <a:lstStyle/>
                    <a:p>
                      <a:endParaRPr lang="en-US"/>
                    </a:p>
                  </a:txBody>
                  <a:tcPr/>
                </a:tc>
                <a:tc>
                  <a:txBody>
                    <a:bodyPr/>
                    <a:lstStyle/>
                    <a:p>
                      <a:pPr algn="just">
                        <a:lnSpc>
                          <a:spcPct val="100000"/>
                        </a:lnSpc>
                        <a:spcAft>
                          <a:spcPts val="0"/>
                        </a:spcAft>
                      </a:pPr>
                      <a:r>
                        <a:rPr lang="en-GB" sz="1200">
                          <a:effectLst/>
                        </a:rPr>
                        <a:t>History, plus 3</a:t>
                      </a:r>
                      <a:endParaRPr lang="en-US" sz="1200">
                        <a:effectLst/>
                        <a:latin typeface="Times New Roman" charset="0"/>
                        <a:ea typeface="Times New Roman" charset="0"/>
                      </a:endParaRPr>
                    </a:p>
                  </a:txBody>
                  <a:tcPr marL="12068" marR="12068" marT="0" marB="0"/>
                </a:tc>
              </a:tr>
              <a:tr h="274110">
                <a:tc>
                  <a:txBody>
                    <a:bodyPr/>
                    <a:lstStyle/>
                    <a:p>
                      <a:pPr algn="just">
                        <a:lnSpc>
                          <a:spcPct val="100000"/>
                        </a:lnSpc>
                        <a:spcAft>
                          <a:spcPts val="0"/>
                        </a:spcAft>
                      </a:pPr>
                      <a:r>
                        <a:rPr lang="en-GB" sz="1200" b="1">
                          <a:effectLst/>
                        </a:rPr>
                        <a:t>C</a:t>
                      </a:r>
                      <a:endParaRPr lang="en-US" sz="1200" b="1">
                        <a:effectLst/>
                        <a:latin typeface="Times New Roman" charset="0"/>
                        <a:ea typeface="Times New Roman" charset="0"/>
                      </a:endParaRPr>
                    </a:p>
                  </a:txBody>
                  <a:tcPr marL="12068" marR="12068" marT="0" marB="0"/>
                </a:tc>
                <a:tc>
                  <a:txBody>
                    <a:bodyPr/>
                    <a:lstStyle/>
                    <a:p>
                      <a:pPr algn="just">
                        <a:lnSpc>
                          <a:spcPct val="100000"/>
                        </a:lnSpc>
                        <a:spcAft>
                          <a:spcPts val="0"/>
                        </a:spcAft>
                      </a:pPr>
                      <a:r>
                        <a:rPr lang="en-GB" sz="1200" dirty="0">
                          <a:effectLst/>
                        </a:rPr>
                        <a:t>Fairly reliable</a:t>
                      </a:r>
                      <a:endParaRPr lang="en-US" sz="1200" dirty="0">
                        <a:effectLst/>
                        <a:latin typeface="Times New Roman" charset="0"/>
                        <a:ea typeface="Times New Roman" charset="0"/>
                      </a:endParaRPr>
                    </a:p>
                  </a:txBody>
                  <a:tcPr marL="12068" marR="12068" marT="0" marB="0"/>
                </a:tc>
                <a:tc gridSpan="2">
                  <a:txBody>
                    <a:bodyPr/>
                    <a:lstStyle/>
                    <a:p>
                      <a:pPr algn="just">
                        <a:lnSpc>
                          <a:spcPct val="100000"/>
                        </a:lnSpc>
                        <a:spcAft>
                          <a:spcPts val="0"/>
                        </a:spcAft>
                      </a:pPr>
                      <a:r>
                        <a:rPr lang="en-GB" sz="1200">
                          <a:effectLst/>
                        </a:rPr>
                        <a:t>Yes</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Yes or No</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Yes or No</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3">
                  <a:txBody>
                    <a:bodyPr/>
                    <a:lstStyle/>
                    <a:p>
                      <a:pPr algn="just">
                        <a:lnSpc>
                          <a:spcPct val="100000"/>
                        </a:lnSpc>
                        <a:spcAft>
                          <a:spcPts val="0"/>
                        </a:spcAft>
                      </a:pPr>
                      <a:r>
                        <a:rPr lang="en-GB" sz="1200">
                          <a:effectLst/>
                        </a:rPr>
                        <a:t>Yes or No</a:t>
                      </a:r>
                      <a:endParaRPr lang="en-US" sz="1200">
                        <a:effectLst/>
                        <a:latin typeface="Times New Roman" charset="0"/>
                        <a:ea typeface="Times New Roman" charset="0"/>
                      </a:endParaRPr>
                    </a:p>
                  </a:txBody>
                  <a:tcPr marL="12068" marR="12068" marT="0" marB="0"/>
                </a:tc>
                <a:tc hMerge="1">
                  <a:txBody>
                    <a:bodyPr/>
                    <a:lstStyle/>
                    <a:p>
                      <a:pPr algn="just">
                        <a:lnSpc>
                          <a:spcPct val="200000"/>
                        </a:lnSpc>
                        <a:spcAft>
                          <a:spcPts val="0"/>
                        </a:spcAft>
                      </a:pPr>
                      <a:endParaRPr lang="en-US" sz="600">
                        <a:effectLst/>
                        <a:latin typeface="Times New Roman" charset="0"/>
                        <a:ea typeface="Times New Roman" charset="0"/>
                      </a:endParaRPr>
                    </a:p>
                  </a:txBody>
                  <a:tcPr marL="12068" marR="1206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hMerge="1">
                  <a:txBody>
                    <a:bodyPr/>
                    <a:lstStyle/>
                    <a:p>
                      <a:endParaRPr lang="en-US"/>
                    </a:p>
                  </a:txBody>
                  <a:tcPr/>
                </a:tc>
                <a:tc gridSpan="2">
                  <a:txBody>
                    <a:bodyPr/>
                    <a:lstStyle/>
                    <a:p>
                      <a:pPr algn="just">
                        <a:lnSpc>
                          <a:spcPct val="100000"/>
                        </a:lnSpc>
                        <a:spcAft>
                          <a:spcPts val="0"/>
                        </a:spcAft>
                      </a:pPr>
                      <a:r>
                        <a:rPr lang="en-GB" sz="1200">
                          <a:effectLst/>
                        </a:rPr>
                        <a:t>Yes or No</a:t>
                      </a:r>
                      <a:endParaRPr lang="en-US" sz="1200">
                        <a:effectLst/>
                        <a:latin typeface="Times New Roman" charset="0"/>
                        <a:ea typeface="Times New Roman" charset="0"/>
                      </a:endParaRPr>
                    </a:p>
                  </a:txBody>
                  <a:tcPr marL="12068" marR="12068" marT="0" marB="0"/>
                </a:tc>
                <a:tc hMerge="1">
                  <a:txBody>
                    <a:bodyPr/>
                    <a:lstStyle/>
                    <a:p>
                      <a:endParaRPr lang="en-US"/>
                    </a:p>
                  </a:txBody>
                  <a:tcPr/>
                </a:tc>
                <a:tc>
                  <a:txBody>
                    <a:bodyPr/>
                    <a:lstStyle/>
                    <a:p>
                      <a:pPr algn="just">
                        <a:lnSpc>
                          <a:spcPct val="100000"/>
                        </a:lnSpc>
                        <a:spcAft>
                          <a:spcPts val="0"/>
                        </a:spcAft>
                      </a:pPr>
                      <a:r>
                        <a:rPr lang="en-GB" sz="1200">
                          <a:effectLst/>
                        </a:rPr>
                        <a:t>History, plus 2</a:t>
                      </a:r>
                      <a:endParaRPr lang="en-US" sz="1200">
                        <a:effectLst/>
                        <a:latin typeface="Times New Roman" charset="0"/>
                        <a:ea typeface="Times New Roman" charset="0"/>
                      </a:endParaRPr>
                    </a:p>
                  </a:txBody>
                  <a:tcPr marL="12068" marR="12068" marT="0" marB="0"/>
                </a:tc>
              </a:tr>
              <a:tr h="311225">
                <a:tc>
                  <a:txBody>
                    <a:bodyPr/>
                    <a:lstStyle/>
                    <a:p>
                      <a:pPr algn="just">
                        <a:lnSpc>
                          <a:spcPct val="100000"/>
                        </a:lnSpc>
                        <a:spcAft>
                          <a:spcPts val="0"/>
                        </a:spcAft>
                      </a:pPr>
                      <a:r>
                        <a:rPr lang="en-GB" sz="1200" b="1">
                          <a:effectLst/>
                        </a:rPr>
                        <a:t>D</a:t>
                      </a:r>
                      <a:endParaRPr lang="en-US" sz="1200" b="1">
                        <a:effectLst/>
                        <a:latin typeface="Times New Roman" charset="0"/>
                        <a:ea typeface="Times New Roman" charset="0"/>
                      </a:endParaRPr>
                    </a:p>
                  </a:txBody>
                  <a:tcPr marL="12068" marR="12068" marT="0" marB="0"/>
                </a:tc>
                <a:tc>
                  <a:txBody>
                    <a:bodyPr/>
                    <a:lstStyle/>
                    <a:p>
                      <a:pPr algn="just">
                        <a:lnSpc>
                          <a:spcPct val="100000"/>
                        </a:lnSpc>
                        <a:spcAft>
                          <a:spcPts val="0"/>
                        </a:spcAft>
                      </a:pPr>
                      <a:r>
                        <a:rPr lang="en-GB" sz="1200">
                          <a:effectLst/>
                        </a:rPr>
                        <a:t>Not usually reliable</a:t>
                      </a:r>
                      <a:endParaRPr lang="en-US" sz="1200">
                        <a:effectLst/>
                        <a:latin typeface="Times New Roman" charset="0"/>
                        <a:ea typeface="Times New Roman" charset="0"/>
                      </a:endParaRPr>
                    </a:p>
                  </a:txBody>
                  <a:tcPr marL="12068" marR="12068" marT="0" marB="0"/>
                </a:tc>
                <a:tc gridSpan="2">
                  <a:txBody>
                    <a:bodyPr/>
                    <a:lstStyle/>
                    <a:p>
                      <a:pPr algn="just">
                        <a:lnSpc>
                          <a:spcPct val="100000"/>
                        </a:lnSpc>
                        <a:spcAft>
                          <a:spcPts val="0"/>
                        </a:spcAft>
                      </a:pPr>
                      <a:r>
                        <a:rPr lang="en-GB" sz="1200">
                          <a:effectLst/>
                        </a:rPr>
                        <a:t>Yes or No</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Yes or No</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Yes or No</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3">
                  <a:txBody>
                    <a:bodyPr/>
                    <a:lstStyle/>
                    <a:p>
                      <a:pPr algn="just">
                        <a:lnSpc>
                          <a:spcPct val="100000"/>
                        </a:lnSpc>
                        <a:spcAft>
                          <a:spcPts val="0"/>
                        </a:spcAft>
                      </a:pPr>
                      <a:r>
                        <a:rPr lang="en-GB" sz="1200">
                          <a:effectLst/>
                        </a:rPr>
                        <a:t>Yes or No</a:t>
                      </a:r>
                      <a:endParaRPr lang="en-US" sz="1200">
                        <a:effectLst/>
                        <a:latin typeface="Times New Roman" charset="0"/>
                        <a:ea typeface="Times New Roman" charset="0"/>
                      </a:endParaRPr>
                    </a:p>
                  </a:txBody>
                  <a:tcPr marL="12068" marR="12068" marT="0" marB="0"/>
                </a:tc>
                <a:tc hMerge="1">
                  <a:txBody>
                    <a:bodyPr/>
                    <a:lstStyle/>
                    <a:p>
                      <a:pPr algn="just">
                        <a:lnSpc>
                          <a:spcPct val="200000"/>
                        </a:lnSpc>
                        <a:spcAft>
                          <a:spcPts val="0"/>
                        </a:spcAft>
                      </a:pPr>
                      <a:endParaRPr lang="en-US" sz="600">
                        <a:effectLst/>
                        <a:latin typeface="Times New Roman" charset="0"/>
                        <a:ea typeface="Times New Roman" charset="0"/>
                      </a:endParaRPr>
                    </a:p>
                  </a:txBody>
                  <a:tcPr marL="12068" marR="1206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hMerge="1">
                  <a:txBody>
                    <a:bodyPr/>
                    <a:lstStyle/>
                    <a:p>
                      <a:endParaRPr lang="en-US"/>
                    </a:p>
                  </a:txBody>
                  <a:tcPr/>
                </a:tc>
                <a:tc gridSpan="2">
                  <a:txBody>
                    <a:bodyPr/>
                    <a:lstStyle/>
                    <a:p>
                      <a:pPr algn="just">
                        <a:lnSpc>
                          <a:spcPct val="100000"/>
                        </a:lnSpc>
                        <a:spcAft>
                          <a:spcPts val="0"/>
                        </a:spcAft>
                      </a:pPr>
                      <a:r>
                        <a:rPr lang="en-GB" sz="1200">
                          <a:effectLst/>
                        </a:rPr>
                        <a:t>Yes or No</a:t>
                      </a:r>
                      <a:endParaRPr lang="en-US" sz="1200">
                        <a:effectLst/>
                        <a:latin typeface="Times New Roman" charset="0"/>
                        <a:ea typeface="Times New Roman" charset="0"/>
                      </a:endParaRPr>
                    </a:p>
                  </a:txBody>
                  <a:tcPr marL="12068" marR="12068" marT="0" marB="0"/>
                </a:tc>
                <a:tc hMerge="1">
                  <a:txBody>
                    <a:bodyPr/>
                    <a:lstStyle/>
                    <a:p>
                      <a:endParaRPr lang="en-US"/>
                    </a:p>
                  </a:txBody>
                  <a:tcPr/>
                </a:tc>
                <a:tc>
                  <a:txBody>
                    <a:bodyPr/>
                    <a:lstStyle/>
                    <a:p>
                      <a:pPr algn="just">
                        <a:lnSpc>
                          <a:spcPct val="100000"/>
                        </a:lnSpc>
                        <a:spcAft>
                          <a:spcPts val="0"/>
                        </a:spcAft>
                      </a:pPr>
                      <a:r>
                        <a:rPr lang="en-GB" sz="1200">
                          <a:effectLst/>
                        </a:rPr>
                        <a:t>2 of 5</a:t>
                      </a:r>
                      <a:endParaRPr lang="en-US" sz="1200">
                        <a:effectLst/>
                        <a:latin typeface="Times New Roman" charset="0"/>
                        <a:ea typeface="Times New Roman" charset="0"/>
                      </a:endParaRPr>
                    </a:p>
                  </a:txBody>
                  <a:tcPr marL="12068" marR="12068" marT="0" marB="0"/>
                </a:tc>
              </a:tr>
              <a:tr h="274110">
                <a:tc>
                  <a:txBody>
                    <a:bodyPr/>
                    <a:lstStyle/>
                    <a:p>
                      <a:pPr algn="just">
                        <a:lnSpc>
                          <a:spcPct val="100000"/>
                        </a:lnSpc>
                        <a:spcAft>
                          <a:spcPts val="0"/>
                        </a:spcAft>
                      </a:pPr>
                      <a:r>
                        <a:rPr lang="en-GB" sz="1200" b="1">
                          <a:effectLst/>
                        </a:rPr>
                        <a:t>E</a:t>
                      </a:r>
                      <a:endParaRPr lang="en-US" sz="1200" b="1">
                        <a:effectLst/>
                        <a:latin typeface="Times New Roman" charset="0"/>
                        <a:ea typeface="Times New Roman" charset="0"/>
                      </a:endParaRPr>
                    </a:p>
                  </a:txBody>
                  <a:tcPr marL="12068" marR="12068" marT="0" marB="0"/>
                </a:tc>
                <a:tc>
                  <a:txBody>
                    <a:bodyPr/>
                    <a:lstStyle/>
                    <a:p>
                      <a:pPr algn="just">
                        <a:lnSpc>
                          <a:spcPct val="100000"/>
                        </a:lnSpc>
                        <a:spcAft>
                          <a:spcPts val="0"/>
                        </a:spcAft>
                      </a:pPr>
                      <a:r>
                        <a:rPr lang="en-GB" sz="1200">
                          <a:effectLst/>
                        </a:rPr>
                        <a:t>Unreliable</a:t>
                      </a:r>
                      <a:endParaRPr lang="en-US" sz="1200">
                        <a:effectLst/>
                        <a:latin typeface="Times New Roman" charset="0"/>
                        <a:ea typeface="Times New Roman" charset="0"/>
                      </a:endParaRPr>
                    </a:p>
                  </a:txBody>
                  <a:tcPr marL="12068" marR="12068" marT="0" marB="0"/>
                </a:tc>
                <a:tc gridSpan="2">
                  <a:txBody>
                    <a:bodyPr/>
                    <a:lstStyle/>
                    <a:p>
                      <a:pPr algn="just">
                        <a:lnSpc>
                          <a:spcPct val="100000"/>
                        </a:lnSpc>
                        <a:spcAft>
                          <a:spcPts val="0"/>
                        </a:spcAft>
                      </a:pPr>
                      <a:r>
                        <a:rPr lang="en-GB" sz="1200">
                          <a:effectLst/>
                        </a:rPr>
                        <a:t>No</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dirty="0">
                          <a:effectLst/>
                        </a:rPr>
                        <a:t>Yes or No</a:t>
                      </a:r>
                      <a:endParaRPr lang="en-US" sz="1200" dirty="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Yes or No</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3">
                  <a:txBody>
                    <a:bodyPr/>
                    <a:lstStyle/>
                    <a:p>
                      <a:pPr algn="just">
                        <a:lnSpc>
                          <a:spcPct val="100000"/>
                        </a:lnSpc>
                        <a:spcAft>
                          <a:spcPts val="0"/>
                        </a:spcAft>
                      </a:pPr>
                      <a:r>
                        <a:rPr lang="en-GB" sz="1200">
                          <a:effectLst/>
                        </a:rPr>
                        <a:t>Yes or No</a:t>
                      </a:r>
                      <a:endParaRPr lang="en-US" sz="1200">
                        <a:effectLst/>
                        <a:latin typeface="Times New Roman" charset="0"/>
                        <a:ea typeface="Times New Roman" charset="0"/>
                      </a:endParaRPr>
                    </a:p>
                  </a:txBody>
                  <a:tcPr marL="12068" marR="12068" marT="0" marB="0"/>
                </a:tc>
                <a:tc hMerge="1">
                  <a:txBody>
                    <a:bodyPr/>
                    <a:lstStyle/>
                    <a:p>
                      <a:pPr algn="just">
                        <a:lnSpc>
                          <a:spcPct val="200000"/>
                        </a:lnSpc>
                        <a:spcAft>
                          <a:spcPts val="0"/>
                        </a:spcAft>
                      </a:pPr>
                      <a:endParaRPr lang="en-US" sz="600">
                        <a:effectLst/>
                        <a:latin typeface="Times New Roman" charset="0"/>
                        <a:ea typeface="Times New Roman" charset="0"/>
                      </a:endParaRPr>
                    </a:p>
                  </a:txBody>
                  <a:tcPr marL="12068" marR="1206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hMerge="1">
                  <a:txBody>
                    <a:bodyPr/>
                    <a:lstStyle/>
                    <a:p>
                      <a:endParaRPr lang="en-US"/>
                    </a:p>
                  </a:txBody>
                  <a:tcPr/>
                </a:tc>
                <a:tc gridSpan="2">
                  <a:txBody>
                    <a:bodyPr/>
                    <a:lstStyle/>
                    <a:p>
                      <a:pPr algn="just">
                        <a:lnSpc>
                          <a:spcPct val="100000"/>
                        </a:lnSpc>
                        <a:spcAft>
                          <a:spcPts val="0"/>
                        </a:spcAft>
                      </a:pPr>
                      <a:r>
                        <a:rPr lang="en-GB" sz="1200">
                          <a:effectLst/>
                        </a:rPr>
                        <a:t>Yes or No</a:t>
                      </a:r>
                      <a:endParaRPr lang="en-US" sz="1200">
                        <a:effectLst/>
                        <a:latin typeface="Times New Roman" charset="0"/>
                        <a:ea typeface="Times New Roman" charset="0"/>
                      </a:endParaRPr>
                    </a:p>
                  </a:txBody>
                  <a:tcPr marL="12068" marR="12068" marT="0" marB="0"/>
                </a:tc>
                <a:tc hMerge="1">
                  <a:txBody>
                    <a:bodyPr/>
                    <a:lstStyle/>
                    <a:p>
                      <a:endParaRPr lang="en-US"/>
                    </a:p>
                  </a:txBody>
                  <a:tcPr/>
                </a:tc>
                <a:tc>
                  <a:txBody>
                    <a:bodyPr/>
                    <a:lstStyle/>
                    <a:p>
                      <a:pPr algn="just">
                        <a:lnSpc>
                          <a:spcPct val="100000"/>
                        </a:lnSpc>
                        <a:spcAft>
                          <a:spcPts val="0"/>
                        </a:spcAft>
                      </a:pPr>
                      <a:r>
                        <a:rPr lang="en-GB" sz="1200">
                          <a:effectLst/>
                        </a:rPr>
                        <a:t>N/A</a:t>
                      </a:r>
                      <a:endParaRPr lang="en-US" sz="1200">
                        <a:effectLst/>
                        <a:latin typeface="Times New Roman" charset="0"/>
                        <a:ea typeface="Times New Roman" charset="0"/>
                      </a:endParaRPr>
                    </a:p>
                  </a:txBody>
                  <a:tcPr marL="12068" marR="12068" marT="0" marB="0"/>
                </a:tc>
              </a:tr>
              <a:tr h="311225">
                <a:tc>
                  <a:txBody>
                    <a:bodyPr/>
                    <a:lstStyle/>
                    <a:p>
                      <a:pPr algn="just">
                        <a:lnSpc>
                          <a:spcPct val="100000"/>
                        </a:lnSpc>
                        <a:spcAft>
                          <a:spcPts val="0"/>
                        </a:spcAft>
                      </a:pPr>
                      <a:r>
                        <a:rPr lang="en-GB" sz="1200" b="1">
                          <a:effectLst/>
                        </a:rPr>
                        <a:t>F</a:t>
                      </a:r>
                      <a:endParaRPr lang="en-US" sz="1200" b="1">
                        <a:effectLst/>
                        <a:latin typeface="Times New Roman" charset="0"/>
                        <a:ea typeface="Times New Roman" charset="0"/>
                      </a:endParaRPr>
                    </a:p>
                  </a:txBody>
                  <a:tcPr marL="12068" marR="12068" marT="0" marB="0"/>
                </a:tc>
                <a:tc>
                  <a:txBody>
                    <a:bodyPr/>
                    <a:lstStyle/>
                    <a:p>
                      <a:pPr algn="just">
                        <a:lnSpc>
                          <a:spcPct val="100000"/>
                        </a:lnSpc>
                        <a:spcAft>
                          <a:spcPts val="0"/>
                        </a:spcAft>
                      </a:pPr>
                      <a:r>
                        <a:rPr lang="en-GB" sz="1200">
                          <a:effectLst/>
                        </a:rPr>
                        <a:t>Cannot be judged</a:t>
                      </a:r>
                      <a:endParaRPr lang="en-US" sz="1200">
                        <a:effectLst/>
                        <a:latin typeface="Times New Roman" charset="0"/>
                        <a:ea typeface="Times New Roman" charset="0"/>
                      </a:endParaRPr>
                    </a:p>
                  </a:txBody>
                  <a:tcPr marL="12068" marR="12068" marT="0" marB="0"/>
                </a:tc>
                <a:tc gridSpan="12">
                  <a:txBody>
                    <a:bodyPr/>
                    <a:lstStyle/>
                    <a:p>
                      <a:pPr algn="just">
                        <a:lnSpc>
                          <a:spcPct val="100000"/>
                        </a:lnSpc>
                        <a:spcAft>
                          <a:spcPts val="0"/>
                        </a:spcAft>
                      </a:pPr>
                      <a:r>
                        <a:rPr lang="en-GB" sz="1200">
                          <a:effectLst/>
                        </a:rPr>
                        <a:t>No basis for evaluating the reliability of the source</a:t>
                      </a:r>
                      <a:endParaRPr lang="en-US" sz="1200">
                        <a:effectLst/>
                        <a:latin typeface="Times New Roman" charset="0"/>
                        <a:ea typeface="Times New Roman" charset="0"/>
                      </a:endParaRPr>
                    </a:p>
                  </a:txBody>
                  <a:tcPr marL="12068" marR="1206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5613">
                <a:tc gridSpan="14">
                  <a:txBody>
                    <a:bodyPr/>
                    <a:lstStyle/>
                    <a:p>
                      <a:pPr algn="just">
                        <a:lnSpc>
                          <a:spcPct val="100000"/>
                        </a:lnSpc>
                        <a:spcAft>
                          <a:spcPts val="0"/>
                        </a:spcAft>
                      </a:pPr>
                      <a:r>
                        <a:rPr lang="en-GB" sz="1200" b="1">
                          <a:effectLst/>
                        </a:rPr>
                        <a:t>Note:</a:t>
                      </a:r>
                      <a:endParaRPr lang="en-US" sz="1200" b="1">
                        <a:effectLst/>
                        <a:latin typeface="Times New Roman" charset="0"/>
                        <a:ea typeface="Times New Roman" charset="0"/>
                      </a:endParaRPr>
                    </a:p>
                  </a:txBody>
                  <a:tcPr marL="12068" marR="1206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225">
                <a:tc gridSpan="14">
                  <a:txBody>
                    <a:bodyPr/>
                    <a:lstStyle/>
                    <a:p>
                      <a:pPr algn="just">
                        <a:lnSpc>
                          <a:spcPct val="100000"/>
                        </a:lnSpc>
                        <a:spcAft>
                          <a:spcPts val="0"/>
                        </a:spcAft>
                      </a:pPr>
                      <a:r>
                        <a:rPr lang="en-GB" sz="1200" b="0" dirty="0">
                          <a:effectLst/>
                        </a:rPr>
                        <a:t>1. To be rated "A", the source authenticity must be verifiable, and the source's history of reliability must be verifiable post-factum or by independent verifiable means.</a:t>
                      </a:r>
                      <a:endParaRPr lang="en-US" sz="1200" b="0" dirty="0">
                        <a:effectLst/>
                        <a:latin typeface="Times New Roman" charset="0"/>
                        <a:ea typeface="Times New Roman" charset="0"/>
                      </a:endParaRPr>
                    </a:p>
                  </a:txBody>
                  <a:tcPr marL="12068" marR="1206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5613">
                <a:tc gridSpan="14">
                  <a:txBody>
                    <a:bodyPr/>
                    <a:lstStyle/>
                    <a:p>
                      <a:pPr algn="just">
                        <a:lnSpc>
                          <a:spcPct val="100000"/>
                        </a:lnSpc>
                        <a:spcAft>
                          <a:spcPts val="0"/>
                        </a:spcAft>
                      </a:pPr>
                      <a:r>
                        <a:rPr lang="en-GB" sz="1200" b="0" dirty="0">
                          <a:effectLst/>
                        </a:rPr>
                        <a:t>2. To be rated "A" or "B", the source's reporting must always be reliable with no significant errors.</a:t>
                      </a:r>
                      <a:endParaRPr lang="en-US" sz="1200" b="0" dirty="0">
                        <a:effectLst/>
                        <a:latin typeface="Times New Roman" charset="0"/>
                        <a:ea typeface="Times New Roman" charset="0"/>
                      </a:endParaRPr>
                    </a:p>
                  </a:txBody>
                  <a:tcPr marL="12068" marR="1206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5613">
                <a:tc gridSpan="14">
                  <a:txBody>
                    <a:bodyPr/>
                    <a:lstStyle/>
                    <a:p>
                      <a:pPr algn="just">
                        <a:lnSpc>
                          <a:spcPct val="100000"/>
                        </a:lnSpc>
                        <a:spcAft>
                          <a:spcPts val="0"/>
                        </a:spcAft>
                      </a:pPr>
                      <a:r>
                        <a:rPr lang="en-GB" sz="1200" b="0" dirty="0">
                          <a:effectLst/>
                        </a:rPr>
                        <a:t>3. To be rated "C", the majority of the source's reporting must be accurate and actionable.</a:t>
                      </a:r>
                      <a:endParaRPr lang="en-US" sz="1200" b="0" dirty="0">
                        <a:effectLst/>
                        <a:latin typeface="Times New Roman" charset="0"/>
                        <a:ea typeface="Times New Roman" charset="0"/>
                      </a:endParaRPr>
                    </a:p>
                  </a:txBody>
                  <a:tcPr marL="12068" marR="1206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5613">
                <a:tc gridSpan="14">
                  <a:txBody>
                    <a:bodyPr/>
                    <a:lstStyle/>
                    <a:p>
                      <a:pPr algn="just">
                        <a:lnSpc>
                          <a:spcPct val="100000"/>
                        </a:lnSpc>
                        <a:spcAft>
                          <a:spcPts val="0"/>
                        </a:spcAft>
                      </a:pPr>
                      <a:r>
                        <a:rPr lang="en-GB" sz="1200" b="0" dirty="0">
                          <a:effectLst/>
                        </a:rPr>
                        <a:t>4. To be rated "D", a minority of the source's reporting me still be accurate and actionable.</a:t>
                      </a:r>
                      <a:endParaRPr lang="en-US" sz="1200" b="0" dirty="0">
                        <a:effectLst/>
                        <a:latin typeface="Times New Roman" charset="0"/>
                        <a:ea typeface="Times New Roman" charset="0"/>
                      </a:endParaRPr>
                    </a:p>
                  </a:txBody>
                  <a:tcPr marL="12068" marR="1206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2844">
                <a:tc>
                  <a:txBody>
                    <a:bodyPr/>
                    <a:lstStyle/>
                    <a:p>
                      <a:pPr>
                        <a:lnSpc>
                          <a:spcPct val="100000"/>
                        </a:lnSpc>
                      </a:pPr>
                      <a:endParaRPr lang="en-US" sz="1200" b="1">
                        <a:effectLst/>
                        <a:latin typeface="Times New Roman" charset="0"/>
                        <a:ea typeface="Arial Unicode MS" charset="0"/>
                      </a:endParaRPr>
                    </a:p>
                  </a:txBody>
                  <a:tcPr marL="12068" marR="12068" marT="0" marB="0"/>
                </a:tc>
                <a:tc gridSpan="2">
                  <a:txBody>
                    <a:bodyPr/>
                    <a:lstStyle/>
                    <a:p>
                      <a:pPr>
                        <a:lnSpc>
                          <a:spcPct val="100000"/>
                        </a:lnSpc>
                      </a:pPr>
                      <a:endParaRPr lang="en-US" sz="1200">
                        <a:effectLst/>
                        <a:latin typeface="Times New Roman" charset="0"/>
                        <a:ea typeface="Arial Unicode MS" charset="0"/>
                      </a:endParaRPr>
                    </a:p>
                  </a:txBody>
                  <a:tcPr marL="12068" marR="12068" marT="0" marB="0"/>
                </a:tc>
                <a:tc hMerge="1">
                  <a:txBody>
                    <a:bodyPr/>
                    <a:lstStyle/>
                    <a:p>
                      <a:endParaRPr lang="en-US"/>
                    </a:p>
                  </a:txBody>
                  <a:tcPr/>
                </a:tc>
                <a:tc gridSpan="2">
                  <a:txBody>
                    <a:bodyPr/>
                    <a:lstStyle/>
                    <a:p>
                      <a:pPr>
                        <a:lnSpc>
                          <a:spcPct val="100000"/>
                        </a:lnSpc>
                      </a:pPr>
                      <a:endParaRPr lang="en-US" sz="1200">
                        <a:effectLst/>
                        <a:latin typeface="Times New Roman" charset="0"/>
                        <a:ea typeface="Arial Unicode MS" charset="0"/>
                      </a:endParaRPr>
                    </a:p>
                  </a:txBody>
                  <a:tcPr marL="12068" marR="12068" marT="0" marB="0"/>
                </a:tc>
                <a:tc hMerge="1">
                  <a:txBody>
                    <a:bodyPr/>
                    <a:lstStyle/>
                    <a:p>
                      <a:endParaRPr lang="en-US"/>
                    </a:p>
                  </a:txBody>
                  <a:tcPr/>
                </a:tc>
                <a:tc gridSpan="2">
                  <a:txBody>
                    <a:bodyPr/>
                    <a:lstStyle/>
                    <a:p>
                      <a:pPr>
                        <a:lnSpc>
                          <a:spcPct val="100000"/>
                        </a:lnSpc>
                      </a:pPr>
                      <a:endParaRPr lang="en-US" sz="1200">
                        <a:effectLst/>
                        <a:latin typeface="Times New Roman" charset="0"/>
                        <a:ea typeface="Arial Unicode MS" charset="0"/>
                      </a:endParaRPr>
                    </a:p>
                  </a:txBody>
                  <a:tcPr marL="12068" marR="12068" marT="0" marB="0"/>
                </a:tc>
                <a:tc hMerge="1">
                  <a:txBody>
                    <a:bodyPr/>
                    <a:lstStyle/>
                    <a:p>
                      <a:endParaRPr lang="en-US"/>
                    </a:p>
                  </a:txBody>
                  <a:tcPr/>
                </a:tc>
                <a:tc gridSpan="2">
                  <a:txBody>
                    <a:bodyPr/>
                    <a:lstStyle/>
                    <a:p>
                      <a:pPr>
                        <a:lnSpc>
                          <a:spcPct val="100000"/>
                        </a:lnSpc>
                      </a:pPr>
                      <a:endParaRPr lang="en-US" sz="1200">
                        <a:effectLst/>
                        <a:latin typeface="Times New Roman" charset="0"/>
                        <a:ea typeface="Arial Unicode MS" charset="0"/>
                      </a:endParaRPr>
                    </a:p>
                  </a:txBody>
                  <a:tcPr marL="12068" marR="12068" marT="0" marB="0"/>
                </a:tc>
                <a:tc hMerge="1">
                  <a:txBody>
                    <a:bodyPr/>
                    <a:lstStyle/>
                    <a:p>
                      <a:endParaRPr lang="en-US"/>
                    </a:p>
                  </a:txBody>
                  <a:tcPr/>
                </a:tc>
                <a:tc>
                  <a:txBody>
                    <a:bodyPr/>
                    <a:lstStyle/>
                    <a:p>
                      <a:pPr>
                        <a:lnSpc>
                          <a:spcPct val="100000"/>
                        </a:lnSpc>
                      </a:pPr>
                      <a:endParaRPr lang="en-US" sz="1200">
                        <a:effectLst/>
                        <a:latin typeface="Times New Roman" charset="0"/>
                        <a:ea typeface="Arial Unicode MS" charset="0"/>
                      </a:endParaRPr>
                    </a:p>
                  </a:txBody>
                  <a:tcPr marL="12068" marR="12068" marT="0" marB="0"/>
                </a:tc>
                <a:tc gridSpan="2">
                  <a:txBody>
                    <a:bodyPr/>
                    <a:lstStyle/>
                    <a:p>
                      <a:pPr>
                        <a:lnSpc>
                          <a:spcPct val="100000"/>
                        </a:lnSpc>
                      </a:pPr>
                      <a:endParaRPr lang="en-US" sz="1200">
                        <a:effectLst/>
                        <a:latin typeface="Times New Roman" charset="0"/>
                        <a:ea typeface="Arial Unicode MS" charset="0"/>
                      </a:endParaRPr>
                    </a:p>
                  </a:txBody>
                  <a:tcPr marL="12068" marR="12068" marT="0" marB="0"/>
                </a:tc>
                <a:tc hMerge="1">
                  <a:txBody>
                    <a:bodyPr/>
                    <a:lstStyle/>
                    <a:p>
                      <a:endParaRPr lang="en-US"/>
                    </a:p>
                  </a:txBody>
                  <a:tcPr/>
                </a:tc>
                <a:tc gridSpan="2">
                  <a:txBody>
                    <a:bodyPr/>
                    <a:lstStyle/>
                    <a:p>
                      <a:pPr>
                        <a:lnSpc>
                          <a:spcPct val="100000"/>
                        </a:lnSpc>
                      </a:pPr>
                      <a:endParaRPr lang="en-US" sz="1200">
                        <a:effectLst/>
                        <a:latin typeface="Times New Roman" charset="0"/>
                        <a:ea typeface="Arial Unicode MS" charset="0"/>
                      </a:endParaRPr>
                    </a:p>
                  </a:txBody>
                  <a:tcPr marL="12068" marR="12068" marT="0" marB="0"/>
                </a:tc>
                <a:tc hMerge="1">
                  <a:txBody>
                    <a:bodyPr/>
                    <a:lstStyle/>
                    <a:p>
                      <a:endParaRPr lang="en-US"/>
                    </a:p>
                  </a:txBody>
                  <a:tcPr/>
                </a:tc>
              </a:tr>
              <a:tr h="458532">
                <a:tc>
                  <a:txBody>
                    <a:bodyPr/>
                    <a:lstStyle/>
                    <a:p>
                      <a:pPr algn="l">
                        <a:lnSpc>
                          <a:spcPct val="100000"/>
                        </a:lnSpc>
                        <a:spcAft>
                          <a:spcPts val="0"/>
                        </a:spcAft>
                      </a:pPr>
                      <a:r>
                        <a:rPr lang="en-GB" sz="1200" b="1">
                          <a:effectLst/>
                        </a:rPr>
                        <a:t>Data Rating Scale</a:t>
                      </a:r>
                      <a:endParaRPr lang="en-US" sz="1200" b="1">
                        <a:effectLst/>
                        <a:latin typeface="Times New Roman" charset="0"/>
                        <a:ea typeface="Times New Roman" charset="0"/>
                      </a:endParaRPr>
                    </a:p>
                  </a:txBody>
                  <a:tcPr marL="12068" marR="12068" marT="0" marB="0"/>
                </a:tc>
                <a:tc gridSpan="2">
                  <a:txBody>
                    <a:bodyPr/>
                    <a:lstStyle/>
                    <a:p>
                      <a:pPr algn="l">
                        <a:lnSpc>
                          <a:spcPct val="100000"/>
                        </a:lnSpc>
                        <a:spcAft>
                          <a:spcPts val="0"/>
                        </a:spcAft>
                      </a:pPr>
                      <a:r>
                        <a:rPr lang="en-GB" sz="1200" b="1">
                          <a:effectLst/>
                        </a:rPr>
                        <a:t>Information Accuracy Rating</a:t>
                      </a:r>
                      <a:endParaRPr lang="en-US" sz="1200" b="1">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l">
                        <a:lnSpc>
                          <a:spcPct val="100000"/>
                        </a:lnSpc>
                        <a:spcAft>
                          <a:spcPts val="0"/>
                        </a:spcAft>
                      </a:pPr>
                      <a:r>
                        <a:rPr lang="en-GB" sz="1200" b="1">
                          <a:effectLst/>
                        </a:rPr>
                        <a:t>Independent Verifiable Means</a:t>
                      </a:r>
                      <a:endParaRPr lang="en-US" sz="1200" b="1">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l">
                        <a:lnSpc>
                          <a:spcPct val="100000"/>
                        </a:lnSpc>
                        <a:spcAft>
                          <a:spcPts val="0"/>
                        </a:spcAft>
                      </a:pPr>
                      <a:r>
                        <a:rPr lang="en-GB" sz="1200" b="1">
                          <a:effectLst/>
                        </a:rPr>
                        <a:t>Source Subject Competency</a:t>
                      </a:r>
                      <a:endParaRPr lang="en-US" sz="1200" b="1">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l">
                        <a:lnSpc>
                          <a:spcPct val="100000"/>
                        </a:lnSpc>
                        <a:spcAft>
                          <a:spcPts val="0"/>
                        </a:spcAft>
                      </a:pPr>
                      <a:r>
                        <a:rPr lang="en-GB" sz="1200" b="1">
                          <a:effectLst/>
                        </a:rPr>
                        <a:t>Logical</a:t>
                      </a:r>
                      <a:endParaRPr lang="en-US" sz="1200" b="1">
                        <a:effectLst/>
                        <a:latin typeface="Times New Roman" charset="0"/>
                        <a:ea typeface="Times New Roman" charset="0"/>
                      </a:endParaRPr>
                    </a:p>
                  </a:txBody>
                  <a:tcPr marL="12068" marR="12068" marT="0" marB="0"/>
                </a:tc>
                <a:tc hMerge="1">
                  <a:txBody>
                    <a:bodyPr/>
                    <a:lstStyle/>
                    <a:p>
                      <a:endParaRPr lang="en-US"/>
                    </a:p>
                  </a:txBody>
                  <a:tcPr/>
                </a:tc>
                <a:tc>
                  <a:txBody>
                    <a:bodyPr/>
                    <a:lstStyle/>
                    <a:p>
                      <a:pPr algn="l">
                        <a:lnSpc>
                          <a:spcPct val="100000"/>
                        </a:lnSpc>
                        <a:spcAft>
                          <a:spcPts val="0"/>
                        </a:spcAft>
                      </a:pPr>
                      <a:r>
                        <a:rPr lang="en-GB" sz="1200" b="1">
                          <a:effectLst/>
                        </a:rPr>
                        <a:t>Practical and Plausible</a:t>
                      </a:r>
                      <a:endParaRPr lang="en-US" sz="1200" b="1">
                        <a:effectLst/>
                        <a:latin typeface="Times New Roman" charset="0"/>
                        <a:ea typeface="Times New Roman" charset="0"/>
                      </a:endParaRPr>
                    </a:p>
                  </a:txBody>
                  <a:tcPr marL="12068" marR="12068" marT="0" marB="0"/>
                </a:tc>
                <a:tc gridSpan="2">
                  <a:txBody>
                    <a:bodyPr/>
                    <a:lstStyle/>
                    <a:p>
                      <a:pPr algn="l">
                        <a:lnSpc>
                          <a:spcPct val="100000"/>
                        </a:lnSpc>
                        <a:spcAft>
                          <a:spcPts val="0"/>
                        </a:spcAft>
                      </a:pPr>
                      <a:r>
                        <a:rPr lang="en-GB" sz="1200" b="1">
                          <a:effectLst/>
                        </a:rPr>
                        <a:t>Consistent</a:t>
                      </a:r>
                      <a:endParaRPr lang="en-US" sz="1200" b="1">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l">
                        <a:lnSpc>
                          <a:spcPct val="100000"/>
                        </a:lnSpc>
                        <a:spcAft>
                          <a:spcPts val="0"/>
                        </a:spcAft>
                      </a:pPr>
                      <a:r>
                        <a:rPr lang="en-GB" sz="1200" b="1" dirty="0">
                          <a:effectLst/>
                        </a:rPr>
                        <a:t>Meets Number of Criteria</a:t>
                      </a:r>
                      <a:endParaRPr lang="en-US" sz="1200" b="1" dirty="0">
                        <a:effectLst/>
                        <a:latin typeface="Times New Roman" charset="0"/>
                        <a:ea typeface="Times New Roman" charset="0"/>
                      </a:endParaRPr>
                    </a:p>
                  </a:txBody>
                  <a:tcPr marL="12068" marR="12068" marT="0" marB="0"/>
                </a:tc>
                <a:tc hMerge="1">
                  <a:txBody>
                    <a:bodyPr/>
                    <a:lstStyle/>
                    <a:p>
                      <a:endParaRPr lang="en-US"/>
                    </a:p>
                  </a:txBody>
                  <a:tcPr/>
                </a:tc>
              </a:tr>
              <a:tr h="155613">
                <a:tc>
                  <a:txBody>
                    <a:bodyPr/>
                    <a:lstStyle/>
                    <a:p>
                      <a:pPr algn="just">
                        <a:lnSpc>
                          <a:spcPct val="100000"/>
                        </a:lnSpc>
                        <a:spcAft>
                          <a:spcPts val="0"/>
                        </a:spcAft>
                      </a:pPr>
                      <a:r>
                        <a:rPr lang="en-GB" sz="1200" b="1">
                          <a:effectLst/>
                        </a:rPr>
                        <a:t>1</a:t>
                      </a:r>
                      <a:endParaRPr lang="en-US" sz="1200" b="1">
                        <a:effectLst/>
                        <a:latin typeface="Times New Roman" charset="0"/>
                        <a:ea typeface="Times New Roman" charset="0"/>
                      </a:endParaRPr>
                    </a:p>
                  </a:txBody>
                  <a:tcPr marL="12068" marR="12068" marT="0" marB="0"/>
                </a:tc>
                <a:tc gridSpan="2">
                  <a:txBody>
                    <a:bodyPr/>
                    <a:lstStyle/>
                    <a:p>
                      <a:pPr algn="just">
                        <a:lnSpc>
                          <a:spcPct val="100000"/>
                        </a:lnSpc>
                        <a:spcAft>
                          <a:spcPts val="0"/>
                        </a:spcAft>
                      </a:pPr>
                      <a:r>
                        <a:rPr lang="en-GB" sz="1200">
                          <a:effectLst/>
                        </a:rPr>
                        <a:t>Confirmed</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Yes</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Yes</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Yes</a:t>
                      </a:r>
                      <a:endParaRPr lang="en-US" sz="1200">
                        <a:effectLst/>
                        <a:latin typeface="Times New Roman" charset="0"/>
                        <a:ea typeface="Times New Roman" charset="0"/>
                      </a:endParaRPr>
                    </a:p>
                  </a:txBody>
                  <a:tcPr marL="12068" marR="12068" marT="0" marB="0"/>
                </a:tc>
                <a:tc hMerge="1">
                  <a:txBody>
                    <a:bodyPr/>
                    <a:lstStyle/>
                    <a:p>
                      <a:endParaRPr lang="en-US"/>
                    </a:p>
                  </a:txBody>
                  <a:tcPr/>
                </a:tc>
                <a:tc>
                  <a:txBody>
                    <a:bodyPr/>
                    <a:lstStyle/>
                    <a:p>
                      <a:pPr algn="just">
                        <a:lnSpc>
                          <a:spcPct val="100000"/>
                        </a:lnSpc>
                        <a:spcAft>
                          <a:spcPts val="0"/>
                        </a:spcAft>
                      </a:pPr>
                      <a:r>
                        <a:rPr lang="en-GB" sz="1200">
                          <a:effectLst/>
                        </a:rPr>
                        <a:t>Yes</a:t>
                      </a:r>
                      <a:endParaRPr lang="en-US" sz="1200">
                        <a:effectLst/>
                        <a:latin typeface="Times New Roman" charset="0"/>
                        <a:ea typeface="Times New Roman" charset="0"/>
                      </a:endParaRPr>
                    </a:p>
                  </a:txBody>
                  <a:tcPr marL="12068" marR="12068" marT="0" marB="0"/>
                </a:tc>
                <a:tc gridSpan="2">
                  <a:txBody>
                    <a:bodyPr/>
                    <a:lstStyle/>
                    <a:p>
                      <a:pPr algn="just">
                        <a:lnSpc>
                          <a:spcPct val="100000"/>
                        </a:lnSpc>
                        <a:spcAft>
                          <a:spcPts val="0"/>
                        </a:spcAft>
                      </a:pPr>
                      <a:r>
                        <a:rPr lang="en-GB" sz="1200">
                          <a:effectLst/>
                        </a:rPr>
                        <a:t>Yes</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All 5</a:t>
                      </a:r>
                      <a:endParaRPr lang="en-US" sz="1200">
                        <a:effectLst/>
                        <a:latin typeface="Times New Roman" charset="0"/>
                        <a:ea typeface="Times New Roman" charset="0"/>
                      </a:endParaRPr>
                    </a:p>
                  </a:txBody>
                  <a:tcPr marL="12068" marR="12068" marT="0" marB="0"/>
                </a:tc>
                <a:tc hMerge="1">
                  <a:txBody>
                    <a:bodyPr/>
                    <a:lstStyle/>
                    <a:p>
                      <a:endParaRPr lang="en-US"/>
                    </a:p>
                  </a:txBody>
                  <a:tcPr/>
                </a:tc>
              </a:tr>
              <a:tr h="155613">
                <a:tc>
                  <a:txBody>
                    <a:bodyPr/>
                    <a:lstStyle/>
                    <a:p>
                      <a:pPr algn="just">
                        <a:lnSpc>
                          <a:spcPct val="100000"/>
                        </a:lnSpc>
                        <a:spcAft>
                          <a:spcPts val="0"/>
                        </a:spcAft>
                      </a:pPr>
                      <a:r>
                        <a:rPr lang="en-GB" sz="1200" b="1">
                          <a:effectLst/>
                        </a:rPr>
                        <a:t>2</a:t>
                      </a:r>
                      <a:endParaRPr lang="en-US" sz="1200" b="1">
                        <a:effectLst/>
                        <a:latin typeface="Times New Roman" charset="0"/>
                        <a:ea typeface="Times New Roman" charset="0"/>
                      </a:endParaRPr>
                    </a:p>
                  </a:txBody>
                  <a:tcPr marL="12068" marR="12068" marT="0" marB="0"/>
                </a:tc>
                <a:tc gridSpan="2">
                  <a:txBody>
                    <a:bodyPr/>
                    <a:lstStyle/>
                    <a:p>
                      <a:pPr algn="just">
                        <a:lnSpc>
                          <a:spcPct val="100000"/>
                        </a:lnSpc>
                        <a:spcAft>
                          <a:spcPts val="0"/>
                        </a:spcAft>
                      </a:pPr>
                      <a:r>
                        <a:rPr lang="en-GB" sz="1200">
                          <a:effectLst/>
                        </a:rPr>
                        <a:t>Probably true</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No</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Yes</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Yes</a:t>
                      </a:r>
                      <a:endParaRPr lang="en-US" sz="1200">
                        <a:effectLst/>
                        <a:latin typeface="Times New Roman" charset="0"/>
                        <a:ea typeface="Times New Roman" charset="0"/>
                      </a:endParaRPr>
                    </a:p>
                  </a:txBody>
                  <a:tcPr marL="12068" marR="12068" marT="0" marB="0"/>
                </a:tc>
                <a:tc hMerge="1">
                  <a:txBody>
                    <a:bodyPr/>
                    <a:lstStyle/>
                    <a:p>
                      <a:endParaRPr lang="en-US"/>
                    </a:p>
                  </a:txBody>
                  <a:tcPr/>
                </a:tc>
                <a:tc>
                  <a:txBody>
                    <a:bodyPr/>
                    <a:lstStyle/>
                    <a:p>
                      <a:pPr algn="just">
                        <a:lnSpc>
                          <a:spcPct val="100000"/>
                        </a:lnSpc>
                        <a:spcAft>
                          <a:spcPts val="0"/>
                        </a:spcAft>
                      </a:pPr>
                      <a:r>
                        <a:rPr lang="en-GB" sz="1200">
                          <a:effectLst/>
                        </a:rPr>
                        <a:t>Yes</a:t>
                      </a:r>
                      <a:endParaRPr lang="en-US" sz="1200">
                        <a:effectLst/>
                        <a:latin typeface="Times New Roman" charset="0"/>
                        <a:ea typeface="Times New Roman" charset="0"/>
                      </a:endParaRPr>
                    </a:p>
                  </a:txBody>
                  <a:tcPr marL="12068" marR="12068" marT="0" marB="0"/>
                </a:tc>
                <a:tc gridSpan="2">
                  <a:txBody>
                    <a:bodyPr/>
                    <a:lstStyle/>
                    <a:p>
                      <a:pPr algn="just">
                        <a:lnSpc>
                          <a:spcPct val="100000"/>
                        </a:lnSpc>
                        <a:spcAft>
                          <a:spcPts val="0"/>
                        </a:spcAft>
                      </a:pPr>
                      <a:r>
                        <a:rPr lang="en-GB" sz="1200">
                          <a:effectLst/>
                        </a:rPr>
                        <a:t>Yes</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4</a:t>
                      </a:r>
                      <a:endParaRPr lang="en-US" sz="1200">
                        <a:effectLst/>
                        <a:latin typeface="Times New Roman" charset="0"/>
                        <a:ea typeface="Times New Roman" charset="0"/>
                      </a:endParaRPr>
                    </a:p>
                  </a:txBody>
                  <a:tcPr marL="12068" marR="12068" marT="0" marB="0"/>
                </a:tc>
                <a:tc hMerge="1">
                  <a:txBody>
                    <a:bodyPr/>
                    <a:lstStyle/>
                    <a:p>
                      <a:endParaRPr lang="en-US"/>
                    </a:p>
                  </a:txBody>
                  <a:tcPr/>
                </a:tc>
              </a:tr>
              <a:tr h="274110">
                <a:tc>
                  <a:txBody>
                    <a:bodyPr/>
                    <a:lstStyle/>
                    <a:p>
                      <a:pPr algn="just">
                        <a:lnSpc>
                          <a:spcPct val="100000"/>
                        </a:lnSpc>
                        <a:spcAft>
                          <a:spcPts val="0"/>
                        </a:spcAft>
                      </a:pPr>
                      <a:r>
                        <a:rPr lang="en-GB" sz="1200" b="1">
                          <a:effectLst/>
                        </a:rPr>
                        <a:t>3</a:t>
                      </a:r>
                      <a:endParaRPr lang="en-US" sz="1200" b="1">
                        <a:effectLst/>
                        <a:latin typeface="Times New Roman" charset="0"/>
                        <a:ea typeface="Times New Roman" charset="0"/>
                      </a:endParaRPr>
                    </a:p>
                  </a:txBody>
                  <a:tcPr marL="12068" marR="12068" marT="0" marB="0"/>
                </a:tc>
                <a:tc gridSpan="2">
                  <a:txBody>
                    <a:bodyPr/>
                    <a:lstStyle/>
                    <a:p>
                      <a:pPr algn="just">
                        <a:lnSpc>
                          <a:spcPct val="100000"/>
                        </a:lnSpc>
                        <a:spcAft>
                          <a:spcPts val="0"/>
                        </a:spcAft>
                      </a:pPr>
                      <a:r>
                        <a:rPr lang="en-GB" sz="1200">
                          <a:effectLst/>
                        </a:rPr>
                        <a:t>Possibly true</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No</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Yes or No</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Yes or No</a:t>
                      </a:r>
                      <a:endParaRPr lang="en-US" sz="1200">
                        <a:effectLst/>
                        <a:latin typeface="Times New Roman" charset="0"/>
                        <a:ea typeface="Times New Roman" charset="0"/>
                      </a:endParaRPr>
                    </a:p>
                  </a:txBody>
                  <a:tcPr marL="12068" marR="12068" marT="0" marB="0"/>
                </a:tc>
                <a:tc hMerge="1">
                  <a:txBody>
                    <a:bodyPr/>
                    <a:lstStyle/>
                    <a:p>
                      <a:endParaRPr lang="en-US"/>
                    </a:p>
                  </a:txBody>
                  <a:tcPr/>
                </a:tc>
                <a:tc>
                  <a:txBody>
                    <a:bodyPr/>
                    <a:lstStyle/>
                    <a:p>
                      <a:pPr algn="just">
                        <a:lnSpc>
                          <a:spcPct val="100000"/>
                        </a:lnSpc>
                        <a:spcAft>
                          <a:spcPts val="0"/>
                        </a:spcAft>
                      </a:pPr>
                      <a:r>
                        <a:rPr lang="en-GB" sz="1200">
                          <a:effectLst/>
                        </a:rPr>
                        <a:t>Yes or No</a:t>
                      </a:r>
                      <a:endParaRPr lang="en-US" sz="1200">
                        <a:effectLst/>
                        <a:latin typeface="Times New Roman" charset="0"/>
                        <a:ea typeface="Times New Roman" charset="0"/>
                      </a:endParaRPr>
                    </a:p>
                  </a:txBody>
                  <a:tcPr marL="12068" marR="12068" marT="0" marB="0"/>
                </a:tc>
                <a:tc gridSpan="2">
                  <a:txBody>
                    <a:bodyPr/>
                    <a:lstStyle/>
                    <a:p>
                      <a:pPr algn="just">
                        <a:lnSpc>
                          <a:spcPct val="100000"/>
                        </a:lnSpc>
                        <a:spcAft>
                          <a:spcPts val="0"/>
                        </a:spcAft>
                      </a:pPr>
                      <a:r>
                        <a:rPr lang="en-GB" sz="1200">
                          <a:effectLst/>
                        </a:rPr>
                        <a:t>Yes or No</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3</a:t>
                      </a:r>
                      <a:endParaRPr lang="en-US" sz="1200">
                        <a:effectLst/>
                        <a:latin typeface="Times New Roman" charset="0"/>
                        <a:ea typeface="Times New Roman" charset="0"/>
                      </a:endParaRPr>
                    </a:p>
                  </a:txBody>
                  <a:tcPr marL="12068" marR="12068" marT="0" marB="0"/>
                </a:tc>
                <a:tc hMerge="1">
                  <a:txBody>
                    <a:bodyPr/>
                    <a:lstStyle/>
                    <a:p>
                      <a:endParaRPr lang="en-US"/>
                    </a:p>
                  </a:txBody>
                  <a:tcPr/>
                </a:tc>
              </a:tr>
              <a:tr h="274110">
                <a:tc>
                  <a:txBody>
                    <a:bodyPr/>
                    <a:lstStyle/>
                    <a:p>
                      <a:pPr algn="just">
                        <a:lnSpc>
                          <a:spcPct val="100000"/>
                        </a:lnSpc>
                        <a:spcAft>
                          <a:spcPts val="0"/>
                        </a:spcAft>
                      </a:pPr>
                      <a:r>
                        <a:rPr lang="en-GB" sz="1200" b="1">
                          <a:effectLst/>
                        </a:rPr>
                        <a:t>4</a:t>
                      </a:r>
                      <a:endParaRPr lang="en-US" sz="1200" b="1">
                        <a:effectLst/>
                        <a:latin typeface="Times New Roman" charset="0"/>
                        <a:ea typeface="Times New Roman" charset="0"/>
                      </a:endParaRPr>
                    </a:p>
                  </a:txBody>
                  <a:tcPr marL="12068" marR="12068" marT="0" marB="0"/>
                </a:tc>
                <a:tc gridSpan="2">
                  <a:txBody>
                    <a:bodyPr/>
                    <a:lstStyle/>
                    <a:p>
                      <a:pPr algn="just">
                        <a:lnSpc>
                          <a:spcPct val="100000"/>
                        </a:lnSpc>
                        <a:spcAft>
                          <a:spcPts val="0"/>
                        </a:spcAft>
                      </a:pPr>
                      <a:r>
                        <a:rPr lang="en-GB" sz="1200">
                          <a:effectLst/>
                        </a:rPr>
                        <a:t>Doubtfully true</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No</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Yes or No</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Yes or No</a:t>
                      </a:r>
                      <a:endParaRPr lang="en-US" sz="1200">
                        <a:effectLst/>
                        <a:latin typeface="Times New Roman" charset="0"/>
                        <a:ea typeface="Times New Roman" charset="0"/>
                      </a:endParaRPr>
                    </a:p>
                  </a:txBody>
                  <a:tcPr marL="12068" marR="12068" marT="0" marB="0"/>
                </a:tc>
                <a:tc hMerge="1">
                  <a:txBody>
                    <a:bodyPr/>
                    <a:lstStyle/>
                    <a:p>
                      <a:endParaRPr lang="en-US"/>
                    </a:p>
                  </a:txBody>
                  <a:tcPr/>
                </a:tc>
                <a:tc>
                  <a:txBody>
                    <a:bodyPr/>
                    <a:lstStyle/>
                    <a:p>
                      <a:pPr algn="just">
                        <a:lnSpc>
                          <a:spcPct val="100000"/>
                        </a:lnSpc>
                        <a:spcAft>
                          <a:spcPts val="0"/>
                        </a:spcAft>
                      </a:pPr>
                      <a:r>
                        <a:rPr lang="en-GB" sz="1200">
                          <a:effectLst/>
                        </a:rPr>
                        <a:t>Yes or No</a:t>
                      </a:r>
                      <a:endParaRPr lang="en-US" sz="1200">
                        <a:effectLst/>
                        <a:latin typeface="Times New Roman" charset="0"/>
                        <a:ea typeface="Times New Roman" charset="0"/>
                      </a:endParaRPr>
                    </a:p>
                  </a:txBody>
                  <a:tcPr marL="12068" marR="12068" marT="0" marB="0"/>
                </a:tc>
                <a:tc gridSpan="2">
                  <a:txBody>
                    <a:bodyPr/>
                    <a:lstStyle/>
                    <a:p>
                      <a:pPr algn="just">
                        <a:lnSpc>
                          <a:spcPct val="100000"/>
                        </a:lnSpc>
                        <a:spcAft>
                          <a:spcPts val="0"/>
                        </a:spcAft>
                      </a:pPr>
                      <a:r>
                        <a:rPr lang="en-GB" sz="1200">
                          <a:effectLst/>
                        </a:rPr>
                        <a:t>Yes or No</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2</a:t>
                      </a:r>
                      <a:endParaRPr lang="en-US" sz="1200">
                        <a:effectLst/>
                        <a:latin typeface="Times New Roman" charset="0"/>
                        <a:ea typeface="Times New Roman" charset="0"/>
                      </a:endParaRPr>
                    </a:p>
                  </a:txBody>
                  <a:tcPr marL="12068" marR="12068" marT="0" marB="0"/>
                </a:tc>
                <a:tc hMerge="1">
                  <a:txBody>
                    <a:bodyPr/>
                    <a:lstStyle/>
                    <a:p>
                      <a:endParaRPr lang="en-US"/>
                    </a:p>
                  </a:txBody>
                  <a:tcPr/>
                </a:tc>
              </a:tr>
              <a:tr h="274110">
                <a:tc>
                  <a:txBody>
                    <a:bodyPr/>
                    <a:lstStyle/>
                    <a:p>
                      <a:pPr algn="just">
                        <a:lnSpc>
                          <a:spcPct val="100000"/>
                        </a:lnSpc>
                        <a:spcAft>
                          <a:spcPts val="0"/>
                        </a:spcAft>
                      </a:pPr>
                      <a:r>
                        <a:rPr lang="en-GB" sz="1200" b="1">
                          <a:effectLst/>
                        </a:rPr>
                        <a:t>5</a:t>
                      </a:r>
                      <a:endParaRPr lang="en-US" sz="1200" b="1">
                        <a:effectLst/>
                        <a:latin typeface="Times New Roman" charset="0"/>
                        <a:ea typeface="Times New Roman" charset="0"/>
                      </a:endParaRPr>
                    </a:p>
                  </a:txBody>
                  <a:tcPr marL="12068" marR="12068" marT="0" marB="0"/>
                </a:tc>
                <a:tc gridSpan="2">
                  <a:txBody>
                    <a:bodyPr/>
                    <a:lstStyle/>
                    <a:p>
                      <a:pPr algn="just">
                        <a:lnSpc>
                          <a:spcPct val="100000"/>
                        </a:lnSpc>
                        <a:spcAft>
                          <a:spcPts val="0"/>
                        </a:spcAft>
                      </a:pPr>
                      <a:r>
                        <a:rPr lang="en-GB" sz="1200">
                          <a:effectLst/>
                        </a:rPr>
                        <a:t>Improbable</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No</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Yes or No</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Yes or No</a:t>
                      </a:r>
                      <a:endParaRPr lang="en-US" sz="1200">
                        <a:effectLst/>
                        <a:latin typeface="Times New Roman" charset="0"/>
                        <a:ea typeface="Times New Roman" charset="0"/>
                      </a:endParaRPr>
                    </a:p>
                  </a:txBody>
                  <a:tcPr marL="12068" marR="12068" marT="0" marB="0"/>
                </a:tc>
                <a:tc hMerge="1">
                  <a:txBody>
                    <a:bodyPr/>
                    <a:lstStyle/>
                    <a:p>
                      <a:endParaRPr lang="en-US"/>
                    </a:p>
                  </a:txBody>
                  <a:tcPr/>
                </a:tc>
                <a:tc>
                  <a:txBody>
                    <a:bodyPr/>
                    <a:lstStyle/>
                    <a:p>
                      <a:pPr algn="just">
                        <a:lnSpc>
                          <a:spcPct val="100000"/>
                        </a:lnSpc>
                        <a:spcAft>
                          <a:spcPts val="0"/>
                        </a:spcAft>
                      </a:pPr>
                      <a:r>
                        <a:rPr lang="en-GB" sz="1200">
                          <a:effectLst/>
                        </a:rPr>
                        <a:t>Yes or No</a:t>
                      </a:r>
                      <a:endParaRPr lang="en-US" sz="1200">
                        <a:effectLst/>
                        <a:latin typeface="Times New Roman" charset="0"/>
                        <a:ea typeface="Times New Roman" charset="0"/>
                      </a:endParaRPr>
                    </a:p>
                  </a:txBody>
                  <a:tcPr marL="12068" marR="12068" marT="0" marB="0"/>
                </a:tc>
                <a:tc gridSpan="2">
                  <a:txBody>
                    <a:bodyPr/>
                    <a:lstStyle/>
                    <a:p>
                      <a:pPr algn="just">
                        <a:lnSpc>
                          <a:spcPct val="100000"/>
                        </a:lnSpc>
                        <a:spcAft>
                          <a:spcPts val="0"/>
                        </a:spcAft>
                      </a:pPr>
                      <a:r>
                        <a:rPr lang="en-GB" sz="1200">
                          <a:effectLst/>
                        </a:rPr>
                        <a:t>Yes or No</a:t>
                      </a:r>
                      <a:endParaRPr lang="en-US" sz="1200">
                        <a:effectLst/>
                        <a:latin typeface="Times New Roman" charset="0"/>
                        <a:ea typeface="Times New Roman" charset="0"/>
                      </a:endParaRPr>
                    </a:p>
                  </a:txBody>
                  <a:tcPr marL="12068" marR="12068" marT="0" marB="0"/>
                </a:tc>
                <a:tc hMerge="1">
                  <a:txBody>
                    <a:bodyPr/>
                    <a:lstStyle/>
                    <a:p>
                      <a:endParaRPr lang="en-US"/>
                    </a:p>
                  </a:txBody>
                  <a:tcPr/>
                </a:tc>
                <a:tc gridSpan="2">
                  <a:txBody>
                    <a:bodyPr/>
                    <a:lstStyle/>
                    <a:p>
                      <a:pPr algn="just">
                        <a:lnSpc>
                          <a:spcPct val="100000"/>
                        </a:lnSpc>
                        <a:spcAft>
                          <a:spcPts val="0"/>
                        </a:spcAft>
                      </a:pPr>
                      <a:r>
                        <a:rPr lang="en-GB" sz="1200">
                          <a:effectLst/>
                        </a:rPr>
                        <a:t>0 or 1</a:t>
                      </a:r>
                      <a:endParaRPr lang="en-US" sz="1200">
                        <a:effectLst/>
                        <a:latin typeface="Times New Roman" charset="0"/>
                        <a:ea typeface="Times New Roman" charset="0"/>
                      </a:endParaRPr>
                    </a:p>
                  </a:txBody>
                  <a:tcPr marL="12068" marR="12068" marT="0" marB="0"/>
                </a:tc>
                <a:tc hMerge="1">
                  <a:txBody>
                    <a:bodyPr/>
                    <a:lstStyle/>
                    <a:p>
                      <a:endParaRPr lang="en-US"/>
                    </a:p>
                  </a:txBody>
                  <a:tcPr/>
                </a:tc>
              </a:tr>
              <a:tr h="155613">
                <a:tc>
                  <a:txBody>
                    <a:bodyPr/>
                    <a:lstStyle/>
                    <a:p>
                      <a:pPr algn="just">
                        <a:lnSpc>
                          <a:spcPct val="100000"/>
                        </a:lnSpc>
                        <a:spcAft>
                          <a:spcPts val="0"/>
                        </a:spcAft>
                      </a:pPr>
                      <a:r>
                        <a:rPr lang="en-GB" sz="1200" b="1" dirty="0">
                          <a:effectLst/>
                        </a:rPr>
                        <a:t>6</a:t>
                      </a:r>
                      <a:endParaRPr lang="en-US" sz="1200" b="1" dirty="0">
                        <a:effectLst/>
                        <a:latin typeface="Times New Roman" charset="0"/>
                        <a:ea typeface="Times New Roman" charset="0"/>
                      </a:endParaRPr>
                    </a:p>
                  </a:txBody>
                  <a:tcPr marL="12068" marR="12068" marT="0" marB="0"/>
                </a:tc>
                <a:tc gridSpan="2">
                  <a:txBody>
                    <a:bodyPr/>
                    <a:lstStyle/>
                    <a:p>
                      <a:pPr algn="just">
                        <a:lnSpc>
                          <a:spcPct val="100000"/>
                        </a:lnSpc>
                        <a:spcAft>
                          <a:spcPts val="0"/>
                        </a:spcAft>
                      </a:pPr>
                      <a:r>
                        <a:rPr lang="en-GB" sz="1200" dirty="0">
                          <a:effectLst/>
                        </a:rPr>
                        <a:t>Cannot be judged</a:t>
                      </a:r>
                      <a:endParaRPr lang="en-US" sz="1200" dirty="0">
                        <a:effectLst/>
                        <a:latin typeface="Times New Roman" charset="0"/>
                        <a:ea typeface="Times New Roman" charset="0"/>
                      </a:endParaRPr>
                    </a:p>
                  </a:txBody>
                  <a:tcPr marL="12068" marR="12068" marT="0" marB="0"/>
                </a:tc>
                <a:tc hMerge="1">
                  <a:txBody>
                    <a:bodyPr/>
                    <a:lstStyle/>
                    <a:p>
                      <a:endParaRPr lang="en-US"/>
                    </a:p>
                  </a:txBody>
                  <a:tcPr/>
                </a:tc>
                <a:tc gridSpan="11">
                  <a:txBody>
                    <a:bodyPr/>
                    <a:lstStyle/>
                    <a:p>
                      <a:pPr algn="just">
                        <a:lnSpc>
                          <a:spcPct val="100000"/>
                        </a:lnSpc>
                        <a:spcAft>
                          <a:spcPts val="0"/>
                        </a:spcAft>
                      </a:pPr>
                      <a:r>
                        <a:rPr lang="en-GB" sz="1200" dirty="0">
                          <a:effectLst/>
                        </a:rPr>
                        <a:t>No basis for evaluating the validity of the information</a:t>
                      </a:r>
                      <a:endParaRPr lang="en-US" sz="1200" dirty="0">
                        <a:effectLst/>
                        <a:latin typeface="Times New Roman" charset="0"/>
                        <a:ea typeface="Times New Roman" charset="0"/>
                      </a:endParaRPr>
                    </a:p>
                  </a:txBody>
                  <a:tcPr marL="12068" marR="1206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826688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5665361"/>
              </p:ext>
            </p:extLst>
          </p:nvPr>
        </p:nvGraphicFramePr>
        <p:xfrm>
          <a:off x="2298693" y="1709043"/>
          <a:ext cx="7508151" cy="4581793"/>
        </p:xfrm>
        <a:graphic>
          <a:graphicData uri="http://schemas.openxmlformats.org/drawingml/2006/table">
            <a:tbl>
              <a:tblPr firstRow="1" firstCol="1" bandRow="1">
                <a:tableStyleId>{5940675A-B579-460E-94D1-54222C63F5DA}</a:tableStyleId>
              </a:tblPr>
              <a:tblGrid>
                <a:gridCol w="2502717"/>
                <a:gridCol w="2502717"/>
                <a:gridCol w="2502717"/>
              </a:tblGrid>
              <a:tr h="299365">
                <a:tc>
                  <a:txBody>
                    <a:bodyPr/>
                    <a:lstStyle/>
                    <a:p>
                      <a:pPr algn="just">
                        <a:lnSpc>
                          <a:spcPct val="100000"/>
                        </a:lnSpc>
                        <a:spcAft>
                          <a:spcPts val="0"/>
                        </a:spcAft>
                      </a:pPr>
                      <a:r>
                        <a:rPr lang="en-GB" sz="1400" b="1" dirty="0">
                          <a:effectLst/>
                        </a:rPr>
                        <a:t>Low </a:t>
                      </a:r>
                      <a:endParaRPr lang="en-US" sz="2000" b="1" dirty="0">
                        <a:effectLst/>
                        <a:latin typeface="Times New Roman" charset="0"/>
                        <a:ea typeface="Times New Roman" charset="0"/>
                      </a:endParaRPr>
                    </a:p>
                  </a:txBody>
                  <a:tcPr marL="61191" marR="61191" marT="0" marB="0" anchor="ctr">
                    <a:lnB w="12700" cmpd="sng">
                      <a:noFill/>
                    </a:lnB>
                  </a:tcPr>
                </a:tc>
                <a:tc>
                  <a:txBody>
                    <a:bodyPr/>
                    <a:lstStyle/>
                    <a:p>
                      <a:pPr algn="just">
                        <a:lnSpc>
                          <a:spcPct val="100000"/>
                        </a:lnSpc>
                        <a:spcAft>
                          <a:spcPts val="0"/>
                        </a:spcAft>
                      </a:pPr>
                      <a:r>
                        <a:rPr lang="en-GB" sz="1400" b="1">
                          <a:effectLst/>
                        </a:rPr>
                        <a:t>Moderate </a:t>
                      </a:r>
                      <a:endParaRPr lang="en-US" sz="2000" b="1">
                        <a:effectLst/>
                        <a:latin typeface="Times New Roman" charset="0"/>
                        <a:ea typeface="Times New Roman" charset="0"/>
                      </a:endParaRPr>
                    </a:p>
                  </a:txBody>
                  <a:tcPr marL="61191" marR="61191" marT="0" marB="0" anchor="ctr">
                    <a:lnB w="12700" cmpd="sng">
                      <a:noFill/>
                    </a:lnB>
                  </a:tcPr>
                </a:tc>
                <a:tc>
                  <a:txBody>
                    <a:bodyPr/>
                    <a:lstStyle/>
                    <a:p>
                      <a:pPr algn="just">
                        <a:lnSpc>
                          <a:spcPct val="100000"/>
                        </a:lnSpc>
                        <a:spcAft>
                          <a:spcPts val="0"/>
                        </a:spcAft>
                      </a:pPr>
                      <a:r>
                        <a:rPr lang="en-GB" sz="1400" b="1" dirty="0">
                          <a:effectLst/>
                        </a:rPr>
                        <a:t>High </a:t>
                      </a:r>
                      <a:endParaRPr lang="en-US" sz="2000" b="1" dirty="0">
                        <a:effectLst/>
                        <a:latin typeface="Times New Roman" charset="0"/>
                        <a:ea typeface="Times New Roman" charset="0"/>
                      </a:endParaRPr>
                    </a:p>
                  </a:txBody>
                  <a:tcPr marL="61191" marR="61191" marT="0" marB="0" anchor="ctr">
                    <a:lnB w="12700" cmpd="sng">
                      <a:noFill/>
                    </a:lnB>
                  </a:tcPr>
                </a:tc>
              </a:tr>
              <a:tr h="898093">
                <a:tc>
                  <a:txBody>
                    <a:bodyPr/>
                    <a:lstStyle/>
                    <a:p>
                      <a:pPr marL="342900" lvl="0" indent="-342900" algn="just">
                        <a:lnSpc>
                          <a:spcPct val="100000"/>
                        </a:lnSpc>
                        <a:spcAft>
                          <a:spcPts val="0"/>
                        </a:spcAft>
                        <a:buFont typeface="Symbol" charset="2"/>
                        <a:buChar char=""/>
                      </a:pPr>
                      <a:r>
                        <a:rPr lang="en-GB" sz="1400" dirty="0">
                          <a:effectLst/>
                        </a:rPr>
                        <a:t>Uncorroborated information from good or marginal sources </a:t>
                      </a:r>
                      <a:endParaRPr lang="en-US" sz="2000" dirty="0">
                        <a:effectLst/>
                        <a:latin typeface="Times New Roman" charset="0"/>
                        <a:ea typeface="Calibri" charset="0"/>
                        <a:cs typeface="Times New Roman" charset="0"/>
                      </a:endParaRPr>
                    </a:p>
                  </a:txBody>
                  <a:tcPr marL="61191" marR="61191" marT="0" marB="0" anchor="ctr">
                    <a:lnT w="12700" cmpd="sng">
                      <a:noFill/>
                    </a:lnT>
                    <a:lnB w="12700" cmpd="sng">
                      <a:noFill/>
                    </a:lnB>
                  </a:tcPr>
                </a:tc>
                <a:tc>
                  <a:txBody>
                    <a:bodyPr/>
                    <a:lstStyle/>
                    <a:p>
                      <a:pPr marL="342900" lvl="0" indent="-342900" algn="just">
                        <a:lnSpc>
                          <a:spcPct val="100000"/>
                        </a:lnSpc>
                        <a:spcAft>
                          <a:spcPts val="0"/>
                        </a:spcAft>
                        <a:buFont typeface="Symbol" charset="2"/>
                        <a:buChar char=""/>
                      </a:pPr>
                      <a:r>
                        <a:rPr lang="en-GB" sz="1400" dirty="0">
                          <a:effectLst/>
                        </a:rPr>
                        <a:t>Partially corroborated information from good sources </a:t>
                      </a:r>
                      <a:endParaRPr lang="en-US" sz="2000" dirty="0">
                        <a:effectLst/>
                        <a:latin typeface="Times New Roman" charset="0"/>
                        <a:ea typeface="Calibri" charset="0"/>
                        <a:cs typeface="Times New Roman" charset="0"/>
                      </a:endParaRPr>
                    </a:p>
                  </a:txBody>
                  <a:tcPr marL="61191" marR="61191" marT="0" marB="0" anchor="ctr">
                    <a:lnT w="12700" cmpd="sng">
                      <a:noFill/>
                    </a:lnT>
                    <a:lnB w="12700" cmpd="sng">
                      <a:noFill/>
                    </a:lnB>
                  </a:tcPr>
                </a:tc>
                <a:tc>
                  <a:txBody>
                    <a:bodyPr/>
                    <a:lstStyle/>
                    <a:p>
                      <a:pPr marL="342900" lvl="0" indent="-342900" algn="just">
                        <a:lnSpc>
                          <a:spcPct val="100000"/>
                        </a:lnSpc>
                        <a:spcAft>
                          <a:spcPts val="800"/>
                        </a:spcAft>
                        <a:buFont typeface="Symbol" charset="2"/>
                        <a:buChar char=""/>
                      </a:pPr>
                      <a:r>
                        <a:rPr lang="en-GB" sz="1400">
                          <a:effectLst/>
                        </a:rPr>
                        <a:t>Well-corroborated information from proven sources </a:t>
                      </a:r>
                      <a:endParaRPr lang="en-US" sz="2000">
                        <a:effectLst/>
                        <a:latin typeface="Times New Roman" charset="0"/>
                        <a:ea typeface="Calibri" charset="0"/>
                        <a:cs typeface="Times New Roman" charset="0"/>
                      </a:endParaRPr>
                    </a:p>
                  </a:txBody>
                  <a:tcPr marL="61191" marR="61191" marT="0" marB="0" anchor="ctr">
                    <a:lnT w="12700" cmpd="sng">
                      <a:noFill/>
                    </a:lnT>
                    <a:lnB w="12700" cmpd="sng">
                      <a:noFill/>
                    </a:lnB>
                  </a:tcPr>
                </a:tc>
              </a:tr>
              <a:tr h="327994">
                <a:tc>
                  <a:txBody>
                    <a:bodyPr/>
                    <a:lstStyle/>
                    <a:p>
                      <a:pPr marL="342900" lvl="0" indent="-342900" algn="just">
                        <a:lnSpc>
                          <a:spcPct val="100000"/>
                        </a:lnSpc>
                        <a:spcAft>
                          <a:spcPts val="0"/>
                        </a:spcAft>
                        <a:buFont typeface="Symbol" charset="2"/>
                        <a:buChar char=""/>
                      </a:pPr>
                      <a:r>
                        <a:rPr lang="en-GB" sz="1400">
                          <a:effectLst/>
                        </a:rPr>
                        <a:t>Many assumptions </a:t>
                      </a:r>
                      <a:endParaRPr lang="en-US" sz="2000">
                        <a:effectLst/>
                        <a:latin typeface="Times New Roman" charset="0"/>
                        <a:ea typeface="Calibri" charset="0"/>
                        <a:cs typeface="Times New Roman" charset="0"/>
                      </a:endParaRPr>
                    </a:p>
                  </a:txBody>
                  <a:tcPr marL="61191" marR="61191" marT="0" marB="0" anchor="ctr">
                    <a:lnT w="12700" cmpd="sng">
                      <a:noFill/>
                    </a:lnT>
                    <a:lnB w="12700" cmpd="sng">
                      <a:noFill/>
                    </a:lnB>
                  </a:tcPr>
                </a:tc>
                <a:tc>
                  <a:txBody>
                    <a:bodyPr/>
                    <a:lstStyle/>
                    <a:p>
                      <a:pPr marL="342900" lvl="0" indent="-342900" algn="just">
                        <a:lnSpc>
                          <a:spcPct val="100000"/>
                        </a:lnSpc>
                        <a:spcAft>
                          <a:spcPts val="0"/>
                        </a:spcAft>
                        <a:buFont typeface="Symbol" charset="2"/>
                        <a:buChar char=""/>
                      </a:pPr>
                      <a:r>
                        <a:rPr lang="en-GB" sz="1400">
                          <a:effectLst/>
                        </a:rPr>
                        <a:t>Several assumptions </a:t>
                      </a:r>
                      <a:endParaRPr lang="en-US" sz="2000">
                        <a:effectLst/>
                        <a:latin typeface="Times New Roman" charset="0"/>
                        <a:ea typeface="Calibri" charset="0"/>
                        <a:cs typeface="Times New Roman" charset="0"/>
                      </a:endParaRPr>
                    </a:p>
                  </a:txBody>
                  <a:tcPr marL="61191" marR="61191" marT="0" marB="0" anchor="ctr">
                    <a:lnT w="12700" cmpd="sng">
                      <a:noFill/>
                    </a:lnT>
                    <a:lnB w="12700" cmpd="sng">
                      <a:noFill/>
                    </a:lnB>
                  </a:tcPr>
                </a:tc>
                <a:tc>
                  <a:txBody>
                    <a:bodyPr/>
                    <a:lstStyle/>
                    <a:p>
                      <a:pPr marL="342900" lvl="0" indent="-342900" algn="just">
                        <a:lnSpc>
                          <a:spcPct val="100000"/>
                        </a:lnSpc>
                        <a:spcAft>
                          <a:spcPts val="800"/>
                        </a:spcAft>
                        <a:buFont typeface="Symbol" charset="2"/>
                        <a:buChar char=""/>
                      </a:pPr>
                      <a:r>
                        <a:rPr lang="en-GB" sz="1400">
                          <a:effectLst/>
                        </a:rPr>
                        <a:t>Minimal assumptions </a:t>
                      </a:r>
                      <a:endParaRPr lang="en-US" sz="2000">
                        <a:effectLst/>
                        <a:latin typeface="Times New Roman" charset="0"/>
                        <a:ea typeface="Calibri" charset="0"/>
                        <a:cs typeface="Times New Roman" charset="0"/>
                      </a:endParaRPr>
                    </a:p>
                  </a:txBody>
                  <a:tcPr marL="61191" marR="61191" marT="0" marB="0" anchor="ctr">
                    <a:lnT w="12700" cmpd="sng">
                      <a:noFill/>
                    </a:lnT>
                    <a:lnB w="12700" cmpd="sng">
                      <a:noFill/>
                    </a:lnB>
                  </a:tcPr>
                </a:tc>
              </a:tr>
              <a:tr h="898093">
                <a:tc>
                  <a:txBody>
                    <a:bodyPr/>
                    <a:lstStyle/>
                    <a:p>
                      <a:pPr marL="342900" lvl="0" indent="-342900" algn="just">
                        <a:lnSpc>
                          <a:spcPct val="100000"/>
                        </a:lnSpc>
                        <a:spcAft>
                          <a:spcPts val="0"/>
                        </a:spcAft>
                        <a:buFont typeface="Symbol" charset="2"/>
                        <a:buChar char=""/>
                      </a:pPr>
                      <a:r>
                        <a:rPr lang="en-GB" sz="1400">
                          <a:effectLst/>
                        </a:rPr>
                        <a:t>Mostly weak logical inferences, minimal methods application</a:t>
                      </a:r>
                      <a:endParaRPr lang="en-US" sz="2000">
                        <a:effectLst/>
                        <a:latin typeface="Times New Roman" charset="0"/>
                        <a:ea typeface="Calibri" charset="0"/>
                        <a:cs typeface="Times New Roman" charset="0"/>
                      </a:endParaRPr>
                    </a:p>
                  </a:txBody>
                  <a:tcPr marL="61191" marR="61191" marT="0" marB="0" anchor="ctr">
                    <a:lnT w="12700" cmpd="sng">
                      <a:noFill/>
                    </a:lnT>
                    <a:lnB w="12700" cmpd="sng">
                      <a:noFill/>
                    </a:lnB>
                  </a:tcPr>
                </a:tc>
                <a:tc>
                  <a:txBody>
                    <a:bodyPr/>
                    <a:lstStyle/>
                    <a:p>
                      <a:pPr marL="342900" lvl="0" indent="-342900" algn="just">
                        <a:lnSpc>
                          <a:spcPct val="100000"/>
                        </a:lnSpc>
                        <a:spcAft>
                          <a:spcPts val="0"/>
                        </a:spcAft>
                        <a:buFont typeface="Symbol" charset="2"/>
                        <a:buChar char=""/>
                      </a:pPr>
                      <a:r>
                        <a:rPr lang="en-GB" sz="1400">
                          <a:effectLst/>
                        </a:rPr>
                        <a:t>Mix of strong and weak inferences and methods</a:t>
                      </a:r>
                      <a:endParaRPr lang="en-US" sz="2000">
                        <a:effectLst/>
                        <a:latin typeface="Times New Roman" charset="0"/>
                        <a:ea typeface="Calibri" charset="0"/>
                        <a:cs typeface="Times New Roman" charset="0"/>
                      </a:endParaRPr>
                    </a:p>
                  </a:txBody>
                  <a:tcPr marL="61191" marR="61191" marT="0" marB="0" anchor="ctr">
                    <a:lnT w="12700" cmpd="sng">
                      <a:noFill/>
                    </a:lnT>
                    <a:lnB w="12700" cmpd="sng">
                      <a:noFill/>
                    </a:lnB>
                  </a:tcPr>
                </a:tc>
                <a:tc>
                  <a:txBody>
                    <a:bodyPr/>
                    <a:lstStyle/>
                    <a:p>
                      <a:pPr marL="342900" lvl="0" indent="-342900" algn="just">
                        <a:lnSpc>
                          <a:spcPct val="100000"/>
                        </a:lnSpc>
                        <a:spcAft>
                          <a:spcPts val="800"/>
                        </a:spcAft>
                        <a:buFont typeface="Symbol" charset="2"/>
                        <a:buChar char=""/>
                      </a:pPr>
                      <a:r>
                        <a:rPr lang="en-GB" sz="1400" dirty="0">
                          <a:effectLst/>
                        </a:rPr>
                        <a:t>Strong logical inferences and methods</a:t>
                      </a:r>
                      <a:endParaRPr lang="en-US" sz="2000" dirty="0">
                        <a:effectLst/>
                        <a:latin typeface="Times New Roman" charset="0"/>
                        <a:ea typeface="Calibri" charset="0"/>
                        <a:cs typeface="Times New Roman" charset="0"/>
                      </a:endParaRPr>
                    </a:p>
                  </a:txBody>
                  <a:tcPr marL="61191" marR="61191" marT="0" marB="0" anchor="ctr">
                    <a:lnT w="12700" cmpd="sng">
                      <a:noFill/>
                    </a:lnT>
                    <a:lnB w="12700" cmpd="sng">
                      <a:noFill/>
                    </a:lnB>
                  </a:tcPr>
                </a:tc>
              </a:tr>
              <a:tr h="598730">
                <a:tc>
                  <a:txBody>
                    <a:bodyPr/>
                    <a:lstStyle/>
                    <a:p>
                      <a:pPr marL="342900" lvl="0" indent="-342900" algn="just">
                        <a:lnSpc>
                          <a:spcPct val="100000"/>
                        </a:lnSpc>
                        <a:spcAft>
                          <a:spcPts val="0"/>
                        </a:spcAft>
                        <a:buFont typeface="Symbol" charset="2"/>
                        <a:buChar char=""/>
                      </a:pPr>
                      <a:r>
                        <a:rPr lang="en-GB" sz="1400">
                          <a:effectLst/>
                        </a:rPr>
                        <a:t>Glaring intelligence gaps exist</a:t>
                      </a:r>
                      <a:endParaRPr lang="en-US" sz="2000">
                        <a:effectLst/>
                        <a:latin typeface="Times New Roman" charset="0"/>
                        <a:ea typeface="Calibri" charset="0"/>
                        <a:cs typeface="Times New Roman" charset="0"/>
                      </a:endParaRPr>
                    </a:p>
                  </a:txBody>
                  <a:tcPr marL="61191" marR="61191" marT="0" marB="0" anchor="ctr">
                    <a:lnT w="12700" cmpd="sng">
                      <a:noFill/>
                    </a:lnT>
                    <a:lnB w="12700" cmpd="sng">
                      <a:noFill/>
                    </a:lnB>
                  </a:tcPr>
                </a:tc>
                <a:tc>
                  <a:txBody>
                    <a:bodyPr/>
                    <a:lstStyle/>
                    <a:p>
                      <a:pPr marL="342900" lvl="0" indent="-342900" algn="just">
                        <a:lnSpc>
                          <a:spcPct val="100000"/>
                        </a:lnSpc>
                        <a:spcAft>
                          <a:spcPts val="0"/>
                        </a:spcAft>
                        <a:buFont typeface="Symbol" charset="2"/>
                        <a:buChar char=""/>
                      </a:pPr>
                      <a:r>
                        <a:rPr lang="en-GB" sz="1400">
                          <a:effectLst/>
                        </a:rPr>
                        <a:t>Minimum intelligence gaps exist</a:t>
                      </a:r>
                      <a:endParaRPr lang="en-US" sz="2000">
                        <a:effectLst/>
                        <a:latin typeface="Times New Roman" charset="0"/>
                        <a:ea typeface="Calibri" charset="0"/>
                        <a:cs typeface="Times New Roman" charset="0"/>
                      </a:endParaRPr>
                    </a:p>
                  </a:txBody>
                  <a:tcPr marL="61191" marR="61191" marT="0" marB="0" anchor="ctr">
                    <a:lnT w="12700" cmpd="sng">
                      <a:noFill/>
                    </a:lnT>
                    <a:lnB w="12700" cmpd="sng">
                      <a:noFill/>
                    </a:lnB>
                  </a:tcPr>
                </a:tc>
                <a:tc>
                  <a:txBody>
                    <a:bodyPr/>
                    <a:lstStyle/>
                    <a:p>
                      <a:pPr marL="342900" lvl="0" indent="-342900" algn="just">
                        <a:lnSpc>
                          <a:spcPct val="100000"/>
                        </a:lnSpc>
                        <a:spcAft>
                          <a:spcPts val="800"/>
                        </a:spcAft>
                        <a:buFont typeface="Symbol" charset="2"/>
                        <a:buChar char=""/>
                      </a:pPr>
                      <a:r>
                        <a:rPr lang="en-GB" sz="1400">
                          <a:effectLst/>
                        </a:rPr>
                        <a:t>No or minor intelligence gaps exist</a:t>
                      </a:r>
                      <a:endParaRPr lang="en-US" sz="2000">
                        <a:effectLst/>
                        <a:latin typeface="Times New Roman" charset="0"/>
                        <a:ea typeface="Calibri" charset="0"/>
                        <a:cs typeface="Times New Roman" charset="0"/>
                      </a:endParaRPr>
                    </a:p>
                  </a:txBody>
                  <a:tcPr marL="61191" marR="61191" marT="0" marB="0" anchor="ctr">
                    <a:lnT w="12700" cmpd="sng">
                      <a:noFill/>
                    </a:lnT>
                    <a:lnB w="12700" cmpd="sng">
                      <a:noFill/>
                    </a:lnB>
                  </a:tcPr>
                </a:tc>
              </a:tr>
              <a:tr h="299365">
                <a:tc>
                  <a:txBody>
                    <a:bodyPr/>
                    <a:lstStyle/>
                    <a:p>
                      <a:pPr algn="just">
                        <a:lnSpc>
                          <a:spcPct val="100000"/>
                        </a:lnSpc>
                        <a:spcAft>
                          <a:spcPts val="0"/>
                        </a:spcAft>
                      </a:pPr>
                      <a:r>
                        <a:rPr lang="en-GB" sz="1400" b="1">
                          <a:effectLst/>
                        </a:rPr>
                        <a:t>Terms/Expressions</a:t>
                      </a:r>
                      <a:endParaRPr lang="en-US" sz="2000" b="1" i="1">
                        <a:effectLst/>
                        <a:latin typeface="Times New Roman" charset="0"/>
                        <a:ea typeface="Times New Roman" charset="0"/>
                      </a:endParaRPr>
                    </a:p>
                  </a:txBody>
                  <a:tcPr marL="61191" marR="61191" marT="0" marB="0" anchor="ctr">
                    <a:lnT w="12700" cmpd="sng">
                      <a:noFill/>
                    </a:lnT>
                    <a:lnB w="12700" cmpd="sng">
                      <a:noFill/>
                    </a:lnB>
                  </a:tcPr>
                </a:tc>
                <a:tc>
                  <a:txBody>
                    <a:bodyPr/>
                    <a:lstStyle/>
                    <a:p>
                      <a:pPr algn="just">
                        <a:lnSpc>
                          <a:spcPct val="100000"/>
                        </a:lnSpc>
                        <a:spcAft>
                          <a:spcPts val="0"/>
                        </a:spcAft>
                      </a:pPr>
                      <a:r>
                        <a:rPr lang="en-GB" sz="1400" b="1">
                          <a:effectLst/>
                        </a:rPr>
                        <a:t>Terms/Expressions</a:t>
                      </a:r>
                      <a:endParaRPr lang="en-US" sz="2000" b="1" i="1">
                        <a:effectLst/>
                        <a:latin typeface="Times New Roman" charset="0"/>
                        <a:ea typeface="Times New Roman" charset="0"/>
                      </a:endParaRPr>
                    </a:p>
                  </a:txBody>
                  <a:tcPr marL="61191" marR="61191" marT="0" marB="0" anchor="ctr">
                    <a:lnT w="12700" cmpd="sng">
                      <a:noFill/>
                    </a:lnT>
                    <a:lnB w="12700" cmpd="sng">
                      <a:noFill/>
                    </a:lnB>
                  </a:tcPr>
                </a:tc>
                <a:tc>
                  <a:txBody>
                    <a:bodyPr/>
                    <a:lstStyle/>
                    <a:p>
                      <a:pPr algn="just">
                        <a:lnSpc>
                          <a:spcPct val="100000"/>
                        </a:lnSpc>
                        <a:spcAft>
                          <a:spcPts val="0"/>
                        </a:spcAft>
                      </a:pPr>
                      <a:r>
                        <a:rPr lang="en-GB" sz="1400" b="1" dirty="0">
                          <a:effectLst/>
                        </a:rPr>
                        <a:t>Terms/Expressions</a:t>
                      </a:r>
                      <a:endParaRPr lang="en-US" sz="2000" b="1" i="1" dirty="0">
                        <a:effectLst/>
                        <a:latin typeface="Times New Roman" charset="0"/>
                        <a:ea typeface="Times New Roman" charset="0"/>
                      </a:endParaRPr>
                    </a:p>
                  </a:txBody>
                  <a:tcPr marL="61191" marR="61191" marT="0" marB="0" anchor="ctr">
                    <a:lnT w="12700" cmpd="sng">
                      <a:noFill/>
                    </a:lnT>
                    <a:lnB w="12700" cmpd="sng">
                      <a:noFill/>
                    </a:lnB>
                  </a:tcPr>
                </a:tc>
              </a:tr>
              <a:tr h="299365">
                <a:tc>
                  <a:txBody>
                    <a:bodyPr/>
                    <a:lstStyle/>
                    <a:p>
                      <a:pPr marL="342900" lvl="0" indent="-342900" algn="just">
                        <a:lnSpc>
                          <a:spcPct val="100000"/>
                        </a:lnSpc>
                        <a:spcAft>
                          <a:spcPts val="0"/>
                        </a:spcAft>
                        <a:buFont typeface="Symbol" charset="2"/>
                        <a:buChar char=""/>
                      </a:pPr>
                      <a:r>
                        <a:rPr lang="en-GB" sz="1400">
                          <a:effectLst/>
                        </a:rPr>
                        <a:t>Possible</a:t>
                      </a:r>
                      <a:endParaRPr lang="en-US" sz="2000">
                        <a:effectLst/>
                        <a:latin typeface="Times New Roman" charset="0"/>
                        <a:ea typeface="Calibri" charset="0"/>
                        <a:cs typeface="Times New Roman" charset="0"/>
                      </a:endParaRPr>
                    </a:p>
                  </a:txBody>
                  <a:tcPr marL="61191" marR="61191" marT="0" marB="0" anchor="ctr">
                    <a:lnT w="12700" cmpd="sng">
                      <a:noFill/>
                    </a:lnT>
                    <a:lnB w="12700" cmpd="sng">
                      <a:noFill/>
                    </a:lnB>
                  </a:tcPr>
                </a:tc>
                <a:tc>
                  <a:txBody>
                    <a:bodyPr/>
                    <a:lstStyle/>
                    <a:p>
                      <a:pPr marL="342900" lvl="0" indent="-342900" algn="just">
                        <a:lnSpc>
                          <a:spcPct val="100000"/>
                        </a:lnSpc>
                        <a:spcAft>
                          <a:spcPts val="0"/>
                        </a:spcAft>
                        <a:buFont typeface="Symbol" charset="2"/>
                        <a:buChar char=""/>
                      </a:pPr>
                      <a:r>
                        <a:rPr lang="en-GB" sz="1400">
                          <a:effectLst/>
                        </a:rPr>
                        <a:t>Likely, unlikely</a:t>
                      </a:r>
                      <a:endParaRPr lang="en-US" sz="2000">
                        <a:effectLst/>
                        <a:latin typeface="Times New Roman" charset="0"/>
                        <a:ea typeface="Calibri" charset="0"/>
                        <a:cs typeface="Times New Roman" charset="0"/>
                      </a:endParaRPr>
                    </a:p>
                  </a:txBody>
                  <a:tcPr marL="61191" marR="61191" marT="0" marB="0" anchor="ctr">
                    <a:lnT w="12700" cmpd="sng">
                      <a:noFill/>
                    </a:lnT>
                    <a:lnB w="12700" cmpd="sng">
                      <a:noFill/>
                    </a:lnB>
                  </a:tcPr>
                </a:tc>
                <a:tc>
                  <a:txBody>
                    <a:bodyPr/>
                    <a:lstStyle/>
                    <a:p>
                      <a:pPr marL="342900" lvl="0" indent="-342900" algn="just">
                        <a:lnSpc>
                          <a:spcPct val="100000"/>
                        </a:lnSpc>
                        <a:spcAft>
                          <a:spcPts val="800"/>
                        </a:spcAft>
                        <a:buFont typeface="Symbol" charset="2"/>
                        <a:buChar char=""/>
                      </a:pPr>
                      <a:r>
                        <a:rPr lang="en-GB" sz="1400">
                          <a:effectLst/>
                        </a:rPr>
                        <a:t>Will, will not </a:t>
                      </a:r>
                      <a:endParaRPr lang="en-US" sz="2000">
                        <a:effectLst/>
                        <a:latin typeface="Times New Roman" charset="0"/>
                        <a:ea typeface="Calibri" charset="0"/>
                        <a:cs typeface="Times New Roman" charset="0"/>
                      </a:endParaRPr>
                    </a:p>
                  </a:txBody>
                  <a:tcPr marL="61191" marR="61191" marT="0" marB="0" anchor="ctr">
                    <a:lnT w="12700" cmpd="sng">
                      <a:noFill/>
                    </a:lnT>
                    <a:lnB w="12700" cmpd="sng">
                      <a:noFill/>
                    </a:lnB>
                  </a:tcPr>
                </a:tc>
              </a:tr>
              <a:tr h="327994">
                <a:tc>
                  <a:txBody>
                    <a:bodyPr/>
                    <a:lstStyle/>
                    <a:p>
                      <a:pPr marL="342900" lvl="0" indent="-342900" algn="just">
                        <a:lnSpc>
                          <a:spcPct val="100000"/>
                        </a:lnSpc>
                        <a:spcAft>
                          <a:spcPts val="0"/>
                        </a:spcAft>
                        <a:buFont typeface="Symbol" charset="2"/>
                        <a:buChar char=""/>
                      </a:pPr>
                      <a:r>
                        <a:rPr lang="en-GB" sz="1400">
                          <a:effectLst/>
                        </a:rPr>
                        <a:t>Could, may, might</a:t>
                      </a:r>
                      <a:endParaRPr lang="en-US" sz="2000">
                        <a:effectLst/>
                        <a:latin typeface="Times New Roman" charset="0"/>
                        <a:ea typeface="Calibri" charset="0"/>
                        <a:cs typeface="Times New Roman" charset="0"/>
                      </a:endParaRPr>
                    </a:p>
                  </a:txBody>
                  <a:tcPr marL="61191" marR="61191" marT="0" marB="0" anchor="ctr">
                    <a:lnT w="12700" cmpd="sng">
                      <a:noFill/>
                    </a:lnT>
                    <a:lnB w="12700" cmpd="sng">
                      <a:noFill/>
                    </a:lnB>
                  </a:tcPr>
                </a:tc>
                <a:tc>
                  <a:txBody>
                    <a:bodyPr/>
                    <a:lstStyle/>
                    <a:p>
                      <a:pPr marL="342900" lvl="0" indent="-342900" algn="just">
                        <a:lnSpc>
                          <a:spcPct val="100000"/>
                        </a:lnSpc>
                        <a:spcAft>
                          <a:spcPts val="0"/>
                        </a:spcAft>
                        <a:buFont typeface="Symbol" charset="2"/>
                        <a:buChar char=""/>
                      </a:pPr>
                      <a:r>
                        <a:rPr lang="en-GB" sz="1400">
                          <a:effectLst/>
                        </a:rPr>
                        <a:t>Probable, improbable</a:t>
                      </a:r>
                      <a:endParaRPr lang="en-US" sz="2000">
                        <a:effectLst/>
                        <a:latin typeface="Times New Roman" charset="0"/>
                        <a:ea typeface="Calibri" charset="0"/>
                        <a:cs typeface="Times New Roman" charset="0"/>
                      </a:endParaRPr>
                    </a:p>
                  </a:txBody>
                  <a:tcPr marL="61191" marR="61191" marT="0" marB="0" anchor="ctr">
                    <a:lnT w="12700" cmpd="sng">
                      <a:noFill/>
                    </a:lnT>
                    <a:lnB w="12700" cmpd="sng">
                      <a:noFill/>
                    </a:lnB>
                  </a:tcPr>
                </a:tc>
                <a:tc>
                  <a:txBody>
                    <a:bodyPr/>
                    <a:lstStyle/>
                    <a:p>
                      <a:pPr marL="342900" lvl="0" indent="-342900" algn="just">
                        <a:lnSpc>
                          <a:spcPct val="100000"/>
                        </a:lnSpc>
                        <a:spcAft>
                          <a:spcPts val="800"/>
                        </a:spcAft>
                        <a:buFont typeface="Symbol" charset="2"/>
                        <a:buChar char=""/>
                      </a:pPr>
                      <a:r>
                        <a:rPr lang="en-GB" sz="1400">
                          <a:effectLst/>
                        </a:rPr>
                        <a:t>Almost certainly, remote </a:t>
                      </a:r>
                      <a:endParaRPr lang="en-US" sz="2000">
                        <a:effectLst/>
                        <a:latin typeface="Times New Roman" charset="0"/>
                        <a:ea typeface="Calibri" charset="0"/>
                        <a:cs typeface="Times New Roman" charset="0"/>
                      </a:endParaRPr>
                    </a:p>
                  </a:txBody>
                  <a:tcPr marL="61191" marR="61191" marT="0" marB="0" anchor="ctr">
                    <a:lnT w="12700" cmpd="sng">
                      <a:noFill/>
                    </a:lnT>
                    <a:lnB w="12700" cmpd="sng">
                      <a:noFill/>
                    </a:lnB>
                  </a:tcPr>
                </a:tc>
              </a:tr>
              <a:tr h="327994">
                <a:tc>
                  <a:txBody>
                    <a:bodyPr/>
                    <a:lstStyle/>
                    <a:p>
                      <a:pPr marL="342900" lvl="0" indent="-342900" algn="just">
                        <a:lnSpc>
                          <a:spcPct val="100000"/>
                        </a:lnSpc>
                        <a:spcAft>
                          <a:spcPts val="0"/>
                        </a:spcAft>
                        <a:buFont typeface="Symbol" charset="2"/>
                        <a:buChar char=""/>
                      </a:pPr>
                      <a:r>
                        <a:rPr lang="en-GB" sz="1400">
                          <a:effectLst/>
                        </a:rPr>
                        <a:t>Cannot judge, unclear </a:t>
                      </a:r>
                      <a:endParaRPr lang="en-US" sz="2000">
                        <a:effectLst/>
                        <a:latin typeface="Times New Roman" charset="0"/>
                        <a:ea typeface="Calibri" charset="0"/>
                        <a:cs typeface="Times New Roman" charset="0"/>
                      </a:endParaRPr>
                    </a:p>
                  </a:txBody>
                  <a:tcPr marL="61191" marR="61191" marT="0" marB="0" anchor="ctr">
                    <a:lnT w="12700" cmpd="sng">
                      <a:noFill/>
                    </a:lnT>
                    <a:lnB w="12700" cmpd="sng">
                      <a:noFill/>
                    </a:lnB>
                  </a:tcPr>
                </a:tc>
                <a:tc>
                  <a:txBody>
                    <a:bodyPr/>
                    <a:lstStyle/>
                    <a:p>
                      <a:pPr marL="342900" lvl="0" indent="-342900" algn="just">
                        <a:lnSpc>
                          <a:spcPct val="100000"/>
                        </a:lnSpc>
                        <a:spcAft>
                          <a:spcPts val="0"/>
                        </a:spcAft>
                        <a:buFont typeface="Symbol" charset="2"/>
                        <a:buChar char=""/>
                      </a:pPr>
                      <a:r>
                        <a:rPr lang="en-GB" sz="1400">
                          <a:effectLst/>
                        </a:rPr>
                        <a:t>Anticipate, appear</a:t>
                      </a:r>
                      <a:endParaRPr lang="en-US" sz="2000">
                        <a:effectLst/>
                        <a:latin typeface="Times New Roman" charset="0"/>
                        <a:ea typeface="Calibri" charset="0"/>
                        <a:cs typeface="Times New Roman" charset="0"/>
                      </a:endParaRPr>
                    </a:p>
                  </a:txBody>
                  <a:tcPr marL="61191" marR="61191" marT="0" marB="0" anchor="ctr">
                    <a:lnT w="12700" cmpd="sng">
                      <a:noFill/>
                    </a:lnT>
                    <a:lnB w="12700" cmpd="sng">
                      <a:noFill/>
                    </a:lnB>
                  </a:tcPr>
                </a:tc>
                <a:tc>
                  <a:txBody>
                    <a:bodyPr/>
                    <a:lstStyle/>
                    <a:p>
                      <a:pPr marL="342900" lvl="0" indent="-342900" algn="just">
                        <a:lnSpc>
                          <a:spcPct val="100000"/>
                        </a:lnSpc>
                        <a:spcAft>
                          <a:spcPts val="800"/>
                        </a:spcAft>
                        <a:buFont typeface="Symbol" charset="2"/>
                        <a:buChar char=""/>
                      </a:pPr>
                      <a:r>
                        <a:rPr lang="en-GB" sz="1400" dirty="0">
                          <a:effectLst/>
                        </a:rPr>
                        <a:t>Highly likely, highly unlikely</a:t>
                      </a:r>
                      <a:endParaRPr lang="en-US" sz="2000" dirty="0">
                        <a:effectLst/>
                        <a:latin typeface="Times New Roman" charset="0"/>
                        <a:ea typeface="Calibri" charset="0"/>
                        <a:cs typeface="Times New Roman" charset="0"/>
                      </a:endParaRPr>
                    </a:p>
                  </a:txBody>
                  <a:tcPr marL="61191" marR="61191" marT="0" marB="0" anchor="ctr">
                    <a:lnT w="12700" cmpd="sng">
                      <a:noFill/>
                    </a:lnT>
                    <a:lnB w="12700" cmpd="sng">
                      <a:noFill/>
                    </a:lnB>
                  </a:tcPr>
                </a:tc>
              </a:tr>
              <a:tr h="299365">
                <a:tc>
                  <a:txBody>
                    <a:bodyPr/>
                    <a:lstStyle/>
                    <a:p>
                      <a:pPr>
                        <a:lnSpc>
                          <a:spcPct val="100000"/>
                        </a:lnSpc>
                      </a:pPr>
                      <a:endParaRPr lang="en-US" sz="2000" dirty="0">
                        <a:effectLst/>
                        <a:latin typeface="Calibri" charset="0"/>
                      </a:endParaRPr>
                    </a:p>
                  </a:txBody>
                  <a:tcPr marL="61191" marR="61191" marT="0" marB="0" anchor="ctr">
                    <a:lnT w="12700" cmpd="sng">
                      <a:noFill/>
                    </a:lnT>
                  </a:tcPr>
                </a:tc>
                <a:tc>
                  <a:txBody>
                    <a:bodyPr/>
                    <a:lstStyle/>
                    <a:p>
                      <a:pPr>
                        <a:lnSpc>
                          <a:spcPct val="100000"/>
                        </a:lnSpc>
                      </a:pPr>
                      <a:endParaRPr lang="en-US" sz="2000">
                        <a:effectLst/>
                        <a:latin typeface="Calibri" charset="0"/>
                      </a:endParaRPr>
                    </a:p>
                  </a:txBody>
                  <a:tcPr marL="61191" marR="61191" marT="0" marB="0" anchor="ctr">
                    <a:lnT w="12700" cmpd="sng">
                      <a:noFill/>
                    </a:lnT>
                  </a:tcPr>
                </a:tc>
                <a:tc>
                  <a:txBody>
                    <a:bodyPr/>
                    <a:lstStyle/>
                    <a:p>
                      <a:pPr marL="342900" lvl="0" indent="-342900" algn="just">
                        <a:lnSpc>
                          <a:spcPct val="100000"/>
                        </a:lnSpc>
                        <a:spcAft>
                          <a:spcPts val="800"/>
                        </a:spcAft>
                        <a:buFont typeface="Symbol" charset="2"/>
                        <a:buChar char=""/>
                      </a:pPr>
                      <a:r>
                        <a:rPr lang="en-GB" sz="1400" dirty="0">
                          <a:effectLst/>
                        </a:rPr>
                        <a:t>Expect, assert, affirm </a:t>
                      </a:r>
                      <a:endParaRPr lang="en-US" sz="2000" dirty="0">
                        <a:effectLst/>
                        <a:latin typeface="Times New Roman" charset="0"/>
                        <a:ea typeface="Calibri" charset="0"/>
                        <a:cs typeface="Times New Roman" charset="0"/>
                      </a:endParaRPr>
                    </a:p>
                  </a:txBody>
                  <a:tcPr marL="61191" marR="61191" marT="0" marB="0" anchor="ctr">
                    <a:lnT w="12700" cmpd="sng">
                      <a:noFill/>
                    </a:lnT>
                  </a:tcPr>
                </a:tc>
              </a:tr>
            </a:tbl>
          </a:graphicData>
        </a:graphic>
      </p:graphicFrame>
      <p:sp>
        <p:nvSpPr>
          <p:cNvPr id="6" name="TextBox 5"/>
          <p:cNvSpPr txBox="1"/>
          <p:nvPr/>
        </p:nvSpPr>
        <p:spPr>
          <a:xfrm>
            <a:off x="0" y="1709043"/>
            <a:ext cx="849528" cy="646331"/>
          </a:xfrm>
          <a:prstGeom prst="rect">
            <a:avLst/>
          </a:prstGeom>
          <a:noFill/>
        </p:spPr>
        <p:txBody>
          <a:bodyPr wrap="none" rtlCol="0">
            <a:spAutoFit/>
          </a:bodyPr>
          <a:lstStyle/>
          <a:p>
            <a:r>
              <a:rPr lang="en-US" dirty="0" smtClean="0"/>
              <a:t>Table 8</a:t>
            </a:r>
          </a:p>
          <a:p>
            <a:endParaRPr lang="en-US" dirty="0"/>
          </a:p>
        </p:txBody>
      </p:sp>
    </p:spTree>
    <p:extLst>
      <p:ext uri="{BB962C8B-B14F-4D97-AF65-F5344CB8AC3E}">
        <p14:creationId xmlns:p14="http://schemas.microsoft.com/office/powerpoint/2010/main" val="1532599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91530921"/>
              </p:ext>
            </p:extLst>
          </p:nvPr>
        </p:nvGraphicFramePr>
        <p:xfrm>
          <a:off x="2753334" y="1346199"/>
          <a:ext cx="6701816" cy="5396756"/>
        </p:xfrm>
        <a:graphic>
          <a:graphicData uri="http://schemas.openxmlformats.org/drawingml/2006/table">
            <a:tbl>
              <a:tblPr firstCol="1" bandRow="1">
                <a:tableStyleId>{7E9639D4-E3E2-4D34-9284-5A2195B3D0D7}</a:tableStyleId>
              </a:tblPr>
              <a:tblGrid>
                <a:gridCol w="1150818"/>
                <a:gridCol w="5550998"/>
              </a:tblGrid>
              <a:tr h="124324">
                <a:tc>
                  <a:txBody>
                    <a:bodyPr/>
                    <a:lstStyle/>
                    <a:p>
                      <a:pPr algn="just">
                        <a:lnSpc>
                          <a:spcPct val="200000"/>
                        </a:lnSpc>
                        <a:spcAft>
                          <a:spcPts val="0"/>
                        </a:spcAft>
                      </a:pPr>
                      <a:r>
                        <a:rPr lang="en-GB" sz="700">
                          <a:effectLst/>
                        </a:rPr>
                        <a:t>March-11</a:t>
                      </a:r>
                      <a:endParaRPr lang="en-US" sz="800">
                        <a:effectLst/>
                        <a:latin typeface="Times New Roman" charset="0"/>
                        <a:ea typeface="Times New Roman" charset="0"/>
                      </a:endParaRPr>
                    </a:p>
                  </a:txBody>
                  <a:tcPr marL="27973" marR="27973" marT="0" marB="0"/>
                </a:tc>
                <a:tc>
                  <a:txBody>
                    <a:bodyPr/>
                    <a:lstStyle/>
                    <a:p>
                      <a:pPr algn="just">
                        <a:lnSpc>
                          <a:spcPct val="200000"/>
                        </a:lnSpc>
                        <a:spcAft>
                          <a:spcPts val="0"/>
                        </a:spcAft>
                      </a:pPr>
                      <a:r>
                        <a:rPr lang="en-GB" sz="700">
                          <a:effectLst/>
                        </a:rPr>
                        <a:t>Syrian crisis begins with peaceful protests that spread nationwide in April.</a:t>
                      </a:r>
                      <a:endParaRPr lang="en-US" sz="800">
                        <a:effectLst/>
                        <a:latin typeface="Times New Roman" charset="0"/>
                        <a:ea typeface="Times New Roman" charset="0"/>
                      </a:endParaRPr>
                    </a:p>
                  </a:txBody>
                  <a:tcPr marL="27973" marR="27973" marT="0" marB="0"/>
                </a:tc>
              </a:tr>
              <a:tr h="124324">
                <a:tc>
                  <a:txBody>
                    <a:bodyPr/>
                    <a:lstStyle/>
                    <a:p>
                      <a:pPr algn="just">
                        <a:lnSpc>
                          <a:spcPct val="200000"/>
                        </a:lnSpc>
                        <a:spcAft>
                          <a:spcPts val="0"/>
                        </a:spcAft>
                      </a:pPr>
                      <a:r>
                        <a:rPr lang="en-GB" sz="700">
                          <a:effectLst/>
                        </a:rPr>
                        <a:t>May-11</a:t>
                      </a:r>
                      <a:endParaRPr lang="en-US" sz="800">
                        <a:effectLst/>
                        <a:latin typeface="Times New Roman" charset="0"/>
                        <a:ea typeface="Times New Roman" charset="0"/>
                      </a:endParaRPr>
                    </a:p>
                  </a:txBody>
                  <a:tcPr marL="27973" marR="27973" marT="0" marB="0"/>
                </a:tc>
                <a:tc>
                  <a:txBody>
                    <a:bodyPr/>
                    <a:lstStyle/>
                    <a:p>
                      <a:pPr algn="just">
                        <a:lnSpc>
                          <a:spcPct val="200000"/>
                        </a:lnSpc>
                        <a:spcAft>
                          <a:spcPts val="0"/>
                        </a:spcAft>
                      </a:pPr>
                      <a:r>
                        <a:rPr lang="en-GB" sz="700">
                          <a:effectLst/>
                        </a:rPr>
                        <a:t>First camps for refugees open in Turkey.</a:t>
                      </a:r>
                      <a:endParaRPr lang="en-US" sz="800">
                        <a:effectLst/>
                        <a:latin typeface="Times New Roman" charset="0"/>
                        <a:ea typeface="Times New Roman" charset="0"/>
                      </a:endParaRPr>
                    </a:p>
                  </a:txBody>
                  <a:tcPr marL="27973" marR="27973" marT="0" marB="0"/>
                </a:tc>
              </a:tr>
              <a:tr h="124324">
                <a:tc>
                  <a:txBody>
                    <a:bodyPr/>
                    <a:lstStyle/>
                    <a:p>
                      <a:pPr algn="just">
                        <a:lnSpc>
                          <a:spcPct val="200000"/>
                        </a:lnSpc>
                        <a:spcAft>
                          <a:spcPts val="0"/>
                        </a:spcAft>
                      </a:pPr>
                      <a:r>
                        <a:rPr lang="en-GB" sz="700">
                          <a:effectLst/>
                        </a:rPr>
                        <a:t>March-12</a:t>
                      </a:r>
                      <a:endParaRPr lang="en-US" sz="800">
                        <a:effectLst/>
                        <a:latin typeface="Times New Roman" charset="0"/>
                        <a:ea typeface="Times New Roman" charset="0"/>
                      </a:endParaRPr>
                    </a:p>
                  </a:txBody>
                  <a:tcPr marL="27973" marR="27973" marT="0" marB="0"/>
                </a:tc>
                <a:tc>
                  <a:txBody>
                    <a:bodyPr/>
                    <a:lstStyle/>
                    <a:p>
                      <a:pPr algn="just">
                        <a:lnSpc>
                          <a:spcPct val="200000"/>
                        </a:lnSpc>
                        <a:spcAft>
                          <a:spcPts val="0"/>
                        </a:spcAft>
                      </a:pPr>
                      <a:r>
                        <a:rPr lang="en-GB" sz="700">
                          <a:effectLst/>
                        </a:rPr>
                        <a:t>UNHCR appoints a Regional Refugee coordinator for Syrian Refugees.  </a:t>
                      </a:r>
                      <a:endParaRPr lang="en-US" sz="800">
                        <a:effectLst/>
                        <a:latin typeface="Times New Roman" charset="0"/>
                        <a:ea typeface="Times New Roman" charset="0"/>
                      </a:endParaRPr>
                    </a:p>
                  </a:txBody>
                  <a:tcPr marL="27973" marR="27973" marT="0" marB="0"/>
                </a:tc>
              </a:tr>
              <a:tr h="124324">
                <a:tc>
                  <a:txBody>
                    <a:bodyPr/>
                    <a:lstStyle/>
                    <a:p>
                      <a:pPr algn="just">
                        <a:lnSpc>
                          <a:spcPct val="200000"/>
                        </a:lnSpc>
                        <a:spcAft>
                          <a:spcPts val="0"/>
                        </a:spcAft>
                      </a:pPr>
                      <a:r>
                        <a:rPr lang="en-GB" sz="700">
                          <a:effectLst/>
                        </a:rPr>
                        <a:t>July-12</a:t>
                      </a:r>
                      <a:endParaRPr lang="en-US" sz="800">
                        <a:effectLst/>
                        <a:latin typeface="Times New Roman" charset="0"/>
                        <a:ea typeface="Times New Roman" charset="0"/>
                      </a:endParaRPr>
                    </a:p>
                  </a:txBody>
                  <a:tcPr marL="27973" marR="27973" marT="0" marB="0"/>
                </a:tc>
                <a:tc>
                  <a:txBody>
                    <a:bodyPr/>
                    <a:lstStyle/>
                    <a:p>
                      <a:pPr algn="just">
                        <a:lnSpc>
                          <a:spcPct val="200000"/>
                        </a:lnSpc>
                        <a:spcAft>
                          <a:spcPts val="0"/>
                        </a:spcAft>
                      </a:pPr>
                      <a:r>
                        <a:rPr lang="en-GB" sz="700">
                          <a:effectLst/>
                        </a:rPr>
                        <a:t>Za’atri Refugee Camp opens in Jordan.</a:t>
                      </a:r>
                      <a:endParaRPr lang="en-US" sz="800">
                        <a:effectLst/>
                        <a:latin typeface="Times New Roman" charset="0"/>
                        <a:ea typeface="Times New Roman" charset="0"/>
                      </a:endParaRPr>
                    </a:p>
                  </a:txBody>
                  <a:tcPr marL="27973" marR="27973" marT="0" marB="0"/>
                </a:tc>
              </a:tr>
              <a:tr h="124324">
                <a:tc>
                  <a:txBody>
                    <a:bodyPr/>
                    <a:lstStyle/>
                    <a:p>
                      <a:pPr algn="just">
                        <a:lnSpc>
                          <a:spcPct val="200000"/>
                        </a:lnSpc>
                        <a:spcAft>
                          <a:spcPts val="0"/>
                        </a:spcAft>
                      </a:pPr>
                      <a:r>
                        <a:rPr lang="en-GB" sz="700">
                          <a:effectLst/>
                        </a:rPr>
                        <a:t>September-12</a:t>
                      </a:r>
                      <a:endParaRPr lang="en-US" sz="800">
                        <a:effectLst/>
                        <a:latin typeface="Times New Roman" charset="0"/>
                        <a:ea typeface="Times New Roman" charset="0"/>
                      </a:endParaRPr>
                    </a:p>
                  </a:txBody>
                  <a:tcPr marL="27973" marR="27973" marT="0" marB="0"/>
                </a:tc>
                <a:tc>
                  <a:txBody>
                    <a:bodyPr/>
                    <a:lstStyle/>
                    <a:p>
                      <a:pPr algn="just">
                        <a:lnSpc>
                          <a:spcPct val="200000"/>
                        </a:lnSpc>
                        <a:spcAft>
                          <a:spcPts val="0"/>
                        </a:spcAft>
                      </a:pPr>
                      <a:r>
                        <a:rPr lang="en-GB" sz="700">
                          <a:effectLst/>
                        </a:rPr>
                        <a:t>UNHCR scales up relief operations inside Syria and across the region.</a:t>
                      </a:r>
                      <a:endParaRPr lang="en-US" sz="800">
                        <a:effectLst/>
                        <a:latin typeface="Times New Roman" charset="0"/>
                        <a:ea typeface="Times New Roman" charset="0"/>
                      </a:endParaRPr>
                    </a:p>
                  </a:txBody>
                  <a:tcPr marL="27973" marR="27973" marT="0" marB="0"/>
                </a:tc>
              </a:tr>
              <a:tr h="248648">
                <a:tc>
                  <a:txBody>
                    <a:bodyPr/>
                    <a:lstStyle/>
                    <a:p>
                      <a:endParaRPr lang="en-US" sz="800">
                        <a:effectLst/>
                        <a:latin typeface="Calibri" charset="0"/>
                        <a:ea typeface="MS Mincho" charset="-128"/>
                      </a:endParaRPr>
                    </a:p>
                  </a:txBody>
                  <a:tcPr marL="27973" marR="27973" marT="0" marB="0"/>
                </a:tc>
                <a:tc>
                  <a:txBody>
                    <a:bodyPr/>
                    <a:lstStyle/>
                    <a:p>
                      <a:pPr algn="just">
                        <a:lnSpc>
                          <a:spcPct val="200000"/>
                        </a:lnSpc>
                        <a:spcAft>
                          <a:spcPts val="0"/>
                        </a:spcAft>
                      </a:pPr>
                      <a:r>
                        <a:rPr lang="en-GB" sz="700">
                          <a:effectLst/>
                        </a:rPr>
                        <a:t>UNHCR chief, António Guterres and Special Envoy Angelina Jolie visit refugees in Lebanon, Jordan and Turkey. </a:t>
                      </a:r>
                      <a:endParaRPr lang="en-US" sz="800">
                        <a:effectLst/>
                        <a:latin typeface="Times New Roman" charset="0"/>
                        <a:ea typeface="Times New Roman" charset="0"/>
                      </a:endParaRPr>
                    </a:p>
                  </a:txBody>
                  <a:tcPr marL="27973" marR="27973" marT="0" marB="0"/>
                </a:tc>
              </a:tr>
              <a:tr h="372972">
                <a:tc>
                  <a:txBody>
                    <a:bodyPr/>
                    <a:lstStyle/>
                    <a:p>
                      <a:pPr algn="just">
                        <a:lnSpc>
                          <a:spcPct val="200000"/>
                        </a:lnSpc>
                        <a:spcAft>
                          <a:spcPts val="0"/>
                        </a:spcAft>
                      </a:pPr>
                      <a:r>
                        <a:rPr lang="en-GB" sz="700">
                          <a:effectLst/>
                        </a:rPr>
                        <a:t>October-12</a:t>
                      </a:r>
                      <a:endParaRPr lang="en-US" sz="800">
                        <a:effectLst/>
                        <a:latin typeface="Times New Roman" charset="0"/>
                        <a:ea typeface="Times New Roman" charset="0"/>
                      </a:endParaRPr>
                    </a:p>
                  </a:txBody>
                  <a:tcPr marL="27973" marR="27973" marT="0" marB="0"/>
                </a:tc>
                <a:tc>
                  <a:txBody>
                    <a:bodyPr/>
                    <a:lstStyle/>
                    <a:p>
                      <a:pPr algn="just">
                        <a:lnSpc>
                          <a:spcPct val="200000"/>
                        </a:lnSpc>
                        <a:spcAft>
                          <a:spcPts val="0"/>
                        </a:spcAft>
                      </a:pPr>
                      <a:r>
                        <a:rPr lang="en-GB" sz="700">
                          <a:effectLst/>
                        </a:rPr>
                        <a:t>UNHCR urges European Union states to uphold their asylum principles by ensuring access to their territory, access to asylum procedures and harmonizing their approaches in the review and granting of asylum claims. </a:t>
                      </a:r>
                      <a:endParaRPr lang="en-US" sz="800">
                        <a:effectLst/>
                        <a:latin typeface="Times New Roman" charset="0"/>
                        <a:ea typeface="Times New Roman" charset="0"/>
                      </a:endParaRPr>
                    </a:p>
                  </a:txBody>
                  <a:tcPr marL="27973" marR="27973" marT="0" marB="0"/>
                </a:tc>
              </a:tr>
              <a:tr h="124324">
                <a:tc>
                  <a:txBody>
                    <a:bodyPr/>
                    <a:lstStyle/>
                    <a:p>
                      <a:pPr algn="just">
                        <a:lnSpc>
                          <a:spcPct val="200000"/>
                        </a:lnSpc>
                        <a:spcAft>
                          <a:spcPts val="0"/>
                        </a:spcAft>
                      </a:pPr>
                      <a:r>
                        <a:rPr lang="en-GB" sz="700">
                          <a:effectLst/>
                        </a:rPr>
                        <a:t>November-12</a:t>
                      </a:r>
                      <a:endParaRPr lang="en-US" sz="800">
                        <a:effectLst/>
                        <a:latin typeface="Times New Roman" charset="0"/>
                        <a:ea typeface="Times New Roman" charset="0"/>
                      </a:endParaRPr>
                    </a:p>
                  </a:txBody>
                  <a:tcPr marL="27973" marR="27973" marT="0" marB="0"/>
                </a:tc>
                <a:tc>
                  <a:txBody>
                    <a:bodyPr/>
                    <a:lstStyle/>
                    <a:p>
                      <a:pPr algn="just">
                        <a:lnSpc>
                          <a:spcPct val="200000"/>
                        </a:lnSpc>
                        <a:spcAft>
                          <a:spcPts val="0"/>
                        </a:spcAft>
                      </a:pPr>
                      <a:r>
                        <a:rPr lang="en-GB" sz="700">
                          <a:effectLst/>
                        </a:rPr>
                        <a:t>UNHCR aid reaches 300,000 displaced people across Syria. </a:t>
                      </a:r>
                      <a:endParaRPr lang="en-US" sz="800">
                        <a:effectLst/>
                        <a:latin typeface="Times New Roman" charset="0"/>
                        <a:ea typeface="Times New Roman" charset="0"/>
                      </a:endParaRPr>
                    </a:p>
                  </a:txBody>
                  <a:tcPr marL="27973" marR="27973" marT="0" marB="0"/>
                </a:tc>
              </a:tr>
              <a:tr h="124324">
                <a:tc>
                  <a:txBody>
                    <a:bodyPr/>
                    <a:lstStyle/>
                    <a:p>
                      <a:pPr algn="just">
                        <a:lnSpc>
                          <a:spcPct val="200000"/>
                        </a:lnSpc>
                        <a:spcAft>
                          <a:spcPts val="0"/>
                        </a:spcAft>
                      </a:pPr>
                      <a:r>
                        <a:rPr lang="en-GB" sz="700">
                          <a:effectLst/>
                        </a:rPr>
                        <a:t>December-12</a:t>
                      </a:r>
                      <a:endParaRPr lang="en-US" sz="800">
                        <a:effectLst/>
                        <a:latin typeface="Times New Roman" charset="0"/>
                        <a:ea typeface="Times New Roman" charset="0"/>
                      </a:endParaRPr>
                    </a:p>
                  </a:txBody>
                  <a:tcPr marL="27973" marR="27973" marT="0" marB="0"/>
                </a:tc>
                <a:tc>
                  <a:txBody>
                    <a:bodyPr/>
                    <a:lstStyle/>
                    <a:p>
                      <a:pPr algn="just">
                        <a:lnSpc>
                          <a:spcPct val="200000"/>
                        </a:lnSpc>
                        <a:spcAft>
                          <a:spcPts val="0"/>
                        </a:spcAft>
                      </a:pPr>
                      <a:r>
                        <a:rPr lang="en-GB" sz="700">
                          <a:effectLst/>
                        </a:rPr>
                        <a:t>Neighbouring countries host half a million refugees. </a:t>
                      </a:r>
                      <a:endParaRPr lang="en-US" sz="800">
                        <a:effectLst/>
                        <a:latin typeface="Times New Roman" charset="0"/>
                        <a:ea typeface="Times New Roman" charset="0"/>
                      </a:endParaRPr>
                    </a:p>
                  </a:txBody>
                  <a:tcPr marL="27973" marR="27973" marT="0" marB="0"/>
                </a:tc>
              </a:tr>
              <a:tr h="248648">
                <a:tc>
                  <a:txBody>
                    <a:bodyPr/>
                    <a:lstStyle/>
                    <a:p>
                      <a:endParaRPr lang="en-US" sz="800">
                        <a:effectLst/>
                        <a:latin typeface="Calibri" charset="0"/>
                        <a:ea typeface="MS Mincho" charset="-128"/>
                      </a:endParaRPr>
                    </a:p>
                  </a:txBody>
                  <a:tcPr marL="27973" marR="27973" marT="0" marB="0"/>
                </a:tc>
                <a:tc>
                  <a:txBody>
                    <a:bodyPr/>
                    <a:lstStyle/>
                    <a:p>
                      <a:pPr algn="just">
                        <a:lnSpc>
                          <a:spcPct val="200000"/>
                        </a:lnSpc>
                        <a:spcAft>
                          <a:spcPts val="0"/>
                        </a:spcAft>
                      </a:pPr>
                      <a:r>
                        <a:rPr lang="en-GB" sz="700">
                          <a:effectLst/>
                        </a:rPr>
                        <a:t>UNHCR and partners launch a US$1 billion Regional Response Plan for Syrian refugees in Jordan, Iraq, Lebanon, Turkey and Egypt. </a:t>
                      </a:r>
                      <a:endParaRPr lang="en-US" sz="800">
                        <a:effectLst/>
                        <a:latin typeface="Times New Roman" charset="0"/>
                        <a:ea typeface="Times New Roman" charset="0"/>
                      </a:endParaRPr>
                    </a:p>
                  </a:txBody>
                  <a:tcPr marL="27973" marR="27973" marT="0" marB="0"/>
                </a:tc>
              </a:tr>
              <a:tr h="124324">
                <a:tc>
                  <a:txBody>
                    <a:bodyPr/>
                    <a:lstStyle/>
                    <a:p>
                      <a:pPr algn="just">
                        <a:lnSpc>
                          <a:spcPct val="200000"/>
                        </a:lnSpc>
                        <a:spcAft>
                          <a:spcPts val="0"/>
                        </a:spcAft>
                      </a:pPr>
                      <a:r>
                        <a:rPr lang="en-GB" sz="700">
                          <a:effectLst/>
                        </a:rPr>
                        <a:t>March-13</a:t>
                      </a:r>
                      <a:endParaRPr lang="en-US" sz="800">
                        <a:effectLst/>
                        <a:latin typeface="Times New Roman" charset="0"/>
                        <a:ea typeface="Times New Roman" charset="0"/>
                      </a:endParaRPr>
                    </a:p>
                  </a:txBody>
                  <a:tcPr marL="27973" marR="27973" marT="0" marB="0"/>
                </a:tc>
                <a:tc>
                  <a:txBody>
                    <a:bodyPr/>
                    <a:lstStyle/>
                    <a:p>
                      <a:pPr algn="just">
                        <a:lnSpc>
                          <a:spcPct val="200000"/>
                        </a:lnSpc>
                        <a:spcAft>
                          <a:spcPts val="0"/>
                        </a:spcAft>
                      </a:pPr>
                      <a:r>
                        <a:rPr lang="en-GB" sz="700">
                          <a:effectLst/>
                        </a:rPr>
                        <a:t>The number of Syrian refugees reaches 1 million, outpacing projections. </a:t>
                      </a:r>
                      <a:endParaRPr lang="en-US" sz="800">
                        <a:effectLst/>
                        <a:latin typeface="Times New Roman" charset="0"/>
                        <a:ea typeface="Times New Roman" charset="0"/>
                      </a:endParaRPr>
                    </a:p>
                  </a:txBody>
                  <a:tcPr marL="27973" marR="27973" marT="0" marB="0"/>
                </a:tc>
              </a:tr>
              <a:tr h="248648">
                <a:tc>
                  <a:txBody>
                    <a:bodyPr/>
                    <a:lstStyle/>
                    <a:p>
                      <a:endParaRPr lang="en-US" sz="800">
                        <a:effectLst/>
                        <a:latin typeface="Calibri" charset="0"/>
                        <a:ea typeface="MS Mincho" charset="-128"/>
                      </a:endParaRPr>
                    </a:p>
                  </a:txBody>
                  <a:tcPr marL="27973" marR="27973" marT="0" marB="0"/>
                </a:tc>
                <a:tc>
                  <a:txBody>
                    <a:bodyPr/>
                    <a:lstStyle/>
                    <a:p>
                      <a:pPr algn="just">
                        <a:lnSpc>
                          <a:spcPct val="200000"/>
                        </a:lnSpc>
                        <a:spcAft>
                          <a:spcPts val="0"/>
                        </a:spcAft>
                      </a:pPr>
                      <a:r>
                        <a:rPr lang="en-GB" sz="700">
                          <a:effectLst/>
                        </a:rPr>
                        <a:t>UNHCR calls for safe passage of humanitarian convoys inside Syria as needs grow amid intensified civil conflict. </a:t>
                      </a:r>
                      <a:endParaRPr lang="en-US" sz="800">
                        <a:effectLst/>
                        <a:latin typeface="Times New Roman" charset="0"/>
                        <a:ea typeface="Times New Roman" charset="0"/>
                      </a:endParaRPr>
                    </a:p>
                  </a:txBody>
                  <a:tcPr marL="27973" marR="27973" marT="0" marB="0"/>
                </a:tc>
              </a:tr>
              <a:tr h="248648">
                <a:tc>
                  <a:txBody>
                    <a:bodyPr/>
                    <a:lstStyle/>
                    <a:p>
                      <a:pPr algn="just">
                        <a:lnSpc>
                          <a:spcPct val="200000"/>
                        </a:lnSpc>
                        <a:spcAft>
                          <a:spcPts val="0"/>
                        </a:spcAft>
                      </a:pPr>
                      <a:r>
                        <a:rPr lang="en-GB" sz="700">
                          <a:effectLst/>
                        </a:rPr>
                        <a:t>April-13</a:t>
                      </a:r>
                      <a:endParaRPr lang="en-US" sz="800">
                        <a:effectLst/>
                        <a:latin typeface="Times New Roman" charset="0"/>
                        <a:ea typeface="Times New Roman" charset="0"/>
                      </a:endParaRPr>
                    </a:p>
                  </a:txBody>
                  <a:tcPr marL="27973" marR="27973" marT="0" marB="0"/>
                </a:tc>
                <a:tc>
                  <a:txBody>
                    <a:bodyPr/>
                    <a:lstStyle/>
                    <a:p>
                      <a:pPr algn="just">
                        <a:lnSpc>
                          <a:spcPct val="200000"/>
                        </a:lnSpc>
                        <a:spcAft>
                          <a:spcPts val="0"/>
                        </a:spcAft>
                      </a:pPr>
                      <a:r>
                        <a:rPr lang="en-GB" sz="700">
                          <a:effectLst/>
                        </a:rPr>
                        <a:t>António Guterres warns the UN Security Council that almost half of Syria's 20.8 million population could be in need of humanitarian help by the end of 2013. </a:t>
                      </a:r>
                      <a:endParaRPr lang="en-US" sz="800">
                        <a:effectLst/>
                        <a:latin typeface="Times New Roman" charset="0"/>
                        <a:ea typeface="Times New Roman" charset="0"/>
                      </a:endParaRPr>
                    </a:p>
                  </a:txBody>
                  <a:tcPr marL="27973" marR="27973" marT="0" marB="0"/>
                </a:tc>
              </a:tr>
              <a:tr h="621620">
                <a:tc>
                  <a:txBody>
                    <a:bodyPr/>
                    <a:lstStyle/>
                    <a:p>
                      <a:pPr algn="just">
                        <a:lnSpc>
                          <a:spcPct val="200000"/>
                        </a:lnSpc>
                        <a:spcAft>
                          <a:spcPts val="0"/>
                        </a:spcAft>
                      </a:pPr>
                      <a:r>
                        <a:rPr lang="en-GB" sz="700">
                          <a:effectLst/>
                        </a:rPr>
                        <a:t>June-13</a:t>
                      </a:r>
                      <a:endParaRPr lang="en-US" sz="800">
                        <a:effectLst/>
                        <a:latin typeface="Times New Roman" charset="0"/>
                        <a:ea typeface="Times New Roman" charset="0"/>
                      </a:endParaRPr>
                    </a:p>
                  </a:txBody>
                  <a:tcPr marL="27973" marR="27973" marT="0" marB="0"/>
                </a:tc>
                <a:tc>
                  <a:txBody>
                    <a:bodyPr/>
                    <a:lstStyle/>
                    <a:p>
                      <a:pPr algn="just">
                        <a:lnSpc>
                          <a:spcPct val="200000"/>
                        </a:lnSpc>
                        <a:spcAft>
                          <a:spcPts val="0"/>
                        </a:spcAft>
                      </a:pPr>
                      <a:r>
                        <a:rPr lang="en-GB" sz="700" dirty="0">
                          <a:effectLst/>
                        </a:rPr>
                        <a:t>UN humanitarian agencies, on behalf of dozens of aid organizations, announce the biggest aid appeal in history, totalling some US$4.4 billion. This includes almost $3bn for humanitarian relief in the region surrounding Syria (the Regional Response Plan), $1.4 </a:t>
                      </a:r>
                      <a:r>
                        <a:rPr lang="en-GB" sz="700" dirty="0" err="1">
                          <a:effectLst/>
                        </a:rPr>
                        <a:t>bn</a:t>
                      </a:r>
                      <a:r>
                        <a:rPr lang="en-GB" sz="700" dirty="0">
                          <a:effectLst/>
                        </a:rPr>
                        <a:t> for the aid response inside Syria (the Syria Humanitarian Assistance Response Plan). On top of this, US$830 million is requested for the governments of Jordan and Lebanon. </a:t>
                      </a:r>
                      <a:endParaRPr lang="en-US" sz="800" dirty="0">
                        <a:effectLst/>
                        <a:latin typeface="Times New Roman" charset="0"/>
                        <a:ea typeface="Times New Roman" charset="0"/>
                      </a:endParaRPr>
                    </a:p>
                  </a:txBody>
                  <a:tcPr marL="27973" marR="27973" marT="0" marB="0"/>
                </a:tc>
              </a:tr>
              <a:tr h="124324">
                <a:tc>
                  <a:txBody>
                    <a:bodyPr/>
                    <a:lstStyle/>
                    <a:p>
                      <a:pPr algn="just">
                        <a:lnSpc>
                          <a:spcPct val="200000"/>
                        </a:lnSpc>
                        <a:spcAft>
                          <a:spcPts val="0"/>
                        </a:spcAft>
                      </a:pPr>
                      <a:r>
                        <a:rPr lang="en-GB" sz="700">
                          <a:effectLst/>
                        </a:rPr>
                        <a:t>July-13</a:t>
                      </a:r>
                      <a:endParaRPr lang="en-US" sz="800">
                        <a:effectLst/>
                        <a:latin typeface="Times New Roman" charset="0"/>
                        <a:ea typeface="Times New Roman" charset="0"/>
                      </a:endParaRPr>
                    </a:p>
                  </a:txBody>
                  <a:tcPr marL="27973" marR="27973" marT="0" marB="0"/>
                </a:tc>
                <a:tc>
                  <a:txBody>
                    <a:bodyPr/>
                    <a:lstStyle/>
                    <a:p>
                      <a:pPr algn="just">
                        <a:lnSpc>
                          <a:spcPct val="200000"/>
                        </a:lnSpc>
                        <a:spcAft>
                          <a:spcPts val="0"/>
                        </a:spcAft>
                      </a:pPr>
                      <a:r>
                        <a:rPr lang="en-GB" sz="700">
                          <a:effectLst/>
                        </a:rPr>
                        <a:t>On the first anniversary of opening, Za’atri camp hosts 120,000 refugees.</a:t>
                      </a:r>
                      <a:endParaRPr lang="en-US" sz="800">
                        <a:effectLst/>
                        <a:latin typeface="Times New Roman" charset="0"/>
                        <a:ea typeface="Times New Roman" charset="0"/>
                      </a:endParaRPr>
                    </a:p>
                  </a:txBody>
                  <a:tcPr marL="27973" marR="27973" marT="0" marB="0"/>
                </a:tc>
              </a:tr>
              <a:tr h="124324">
                <a:tc>
                  <a:txBody>
                    <a:bodyPr/>
                    <a:lstStyle/>
                    <a:p>
                      <a:pPr algn="just">
                        <a:lnSpc>
                          <a:spcPct val="200000"/>
                        </a:lnSpc>
                        <a:spcAft>
                          <a:spcPts val="0"/>
                        </a:spcAft>
                      </a:pPr>
                      <a:r>
                        <a:rPr lang="en-GB" sz="700">
                          <a:effectLst/>
                        </a:rPr>
                        <a:t>August-13</a:t>
                      </a:r>
                      <a:endParaRPr lang="en-US" sz="800">
                        <a:effectLst/>
                        <a:latin typeface="Times New Roman" charset="0"/>
                        <a:ea typeface="Times New Roman" charset="0"/>
                      </a:endParaRPr>
                    </a:p>
                  </a:txBody>
                  <a:tcPr marL="27973" marR="27973" marT="0" marB="0"/>
                </a:tc>
                <a:tc>
                  <a:txBody>
                    <a:bodyPr/>
                    <a:lstStyle/>
                    <a:p>
                      <a:pPr algn="just">
                        <a:lnSpc>
                          <a:spcPct val="200000"/>
                        </a:lnSpc>
                        <a:spcAft>
                          <a:spcPts val="0"/>
                        </a:spcAft>
                      </a:pPr>
                      <a:r>
                        <a:rPr lang="en-GB" sz="700">
                          <a:effectLst/>
                        </a:rPr>
                        <a:t>The number of Syrian refugee children passes 1 million. </a:t>
                      </a:r>
                      <a:endParaRPr lang="en-US" sz="800">
                        <a:effectLst/>
                        <a:latin typeface="Times New Roman" charset="0"/>
                        <a:ea typeface="Times New Roman" charset="0"/>
                      </a:endParaRPr>
                    </a:p>
                  </a:txBody>
                  <a:tcPr marL="27973" marR="27973" marT="0" marB="0"/>
                </a:tc>
              </a:tr>
              <a:tr h="248648">
                <a:tc>
                  <a:txBody>
                    <a:bodyPr/>
                    <a:lstStyle/>
                    <a:p>
                      <a:endParaRPr lang="en-US" sz="800">
                        <a:effectLst/>
                        <a:latin typeface="Calibri" charset="0"/>
                        <a:ea typeface="MS Mincho" charset="-128"/>
                      </a:endParaRPr>
                    </a:p>
                  </a:txBody>
                  <a:tcPr marL="27973" marR="27973" marT="0" marB="0"/>
                </a:tc>
                <a:tc>
                  <a:txBody>
                    <a:bodyPr/>
                    <a:lstStyle/>
                    <a:p>
                      <a:pPr algn="just">
                        <a:lnSpc>
                          <a:spcPct val="200000"/>
                        </a:lnSpc>
                        <a:spcAft>
                          <a:spcPts val="0"/>
                        </a:spcAft>
                      </a:pPr>
                      <a:r>
                        <a:rPr lang="en-GB" sz="700">
                          <a:effectLst/>
                        </a:rPr>
                        <a:t>Spike in arrivals of Syrian Kurd refugees in northern Iraq, including almost 50,000 in a two-week period. </a:t>
                      </a:r>
                      <a:endParaRPr lang="en-US" sz="800">
                        <a:effectLst/>
                        <a:latin typeface="Times New Roman" charset="0"/>
                        <a:ea typeface="Times New Roman" charset="0"/>
                      </a:endParaRPr>
                    </a:p>
                  </a:txBody>
                  <a:tcPr marL="27973" marR="27973" marT="0" marB="0"/>
                </a:tc>
              </a:tr>
              <a:tr h="248648">
                <a:tc>
                  <a:txBody>
                    <a:bodyPr/>
                    <a:lstStyle/>
                    <a:p>
                      <a:pPr algn="just">
                        <a:lnSpc>
                          <a:spcPct val="200000"/>
                        </a:lnSpc>
                        <a:spcAft>
                          <a:spcPts val="0"/>
                        </a:spcAft>
                      </a:pPr>
                      <a:r>
                        <a:rPr lang="en-GB" sz="700">
                          <a:effectLst/>
                        </a:rPr>
                        <a:t>September-13</a:t>
                      </a:r>
                      <a:endParaRPr lang="en-US" sz="800">
                        <a:effectLst/>
                        <a:latin typeface="Times New Roman" charset="0"/>
                        <a:ea typeface="Times New Roman" charset="0"/>
                      </a:endParaRPr>
                    </a:p>
                  </a:txBody>
                  <a:tcPr marL="27973" marR="27973" marT="0" marB="0"/>
                </a:tc>
                <a:tc>
                  <a:txBody>
                    <a:bodyPr/>
                    <a:lstStyle/>
                    <a:p>
                      <a:pPr algn="just">
                        <a:lnSpc>
                          <a:spcPct val="200000"/>
                        </a:lnSpc>
                        <a:spcAft>
                          <a:spcPts val="0"/>
                        </a:spcAft>
                      </a:pPr>
                      <a:r>
                        <a:rPr lang="en-GB" sz="700">
                          <a:effectLst/>
                        </a:rPr>
                        <a:t>The number of Syrian refugees passes the 2 million mark, compared to 230,000 one year earlier. The number of internally displaced stands at 4.25 million. </a:t>
                      </a:r>
                      <a:endParaRPr lang="en-US" sz="800">
                        <a:effectLst/>
                        <a:latin typeface="Times New Roman" charset="0"/>
                        <a:ea typeface="Times New Roman" charset="0"/>
                      </a:endParaRPr>
                    </a:p>
                  </a:txBody>
                  <a:tcPr marL="27973" marR="27973" marT="0" marB="0"/>
                </a:tc>
              </a:tr>
              <a:tr h="372972">
                <a:tc>
                  <a:txBody>
                    <a:bodyPr/>
                    <a:lstStyle/>
                    <a:p>
                      <a:endParaRPr lang="en-US" sz="800">
                        <a:effectLst/>
                        <a:latin typeface="Calibri" charset="0"/>
                        <a:ea typeface="MS Mincho" charset="-128"/>
                      </a:endParaRPr>
                    </a:p>
                  </a:txBody>
                  <a:tcPr marL="27973" marR="27973" marT="0" marB="0"/>
                </a:tc>
                <a:tc>
                  <a:txBody>
                    <a:bodyPr/>
                    <a:lstStyle/>
                    <a:p>
                      <a:pPr algn="just">
                        <a:lnSpc>
                          <a:spcPct val="200000"/>
                        </a:lnSpc>
                        <a:spcAft>
                          <a:spcPts val="0"/>
                        </a:spcAft>
                      </a:pPr>
                      <a:r>
                        <a:rPr lang="en-GB" sz="700">
                          <a:effectLst/>
                        </a:rPr>
                        <a:t>UNHCR and government ministers from Turkey, Jordan, Lebanon and Iraq meet in Geneva and pledge joint action to seek greater international help for host countries struggling to cope with the Syrian refugee crisis. </a:t>
                      </a:r>
                      <a:endParaRPr lang="en-US" sz="800">
                        <a:effectLst/>
                        <a:latin typeface="Times New Roman" charset="0"/>
                        <a:ea typeface="Times New Roman" charset="0"/>
                      </a:endParaRPr>
                    </a:p>
                  </a:txBody>
                  <a:tcPr marL="27973" marR="27973" marT="0" marB="0"/>
                </a:tc>
              </a:tr>
              <a:tr h="124324">
                <a:tc>
                  <a:txBody>
                    <a:bodyPr/>
                    <a:lstStyle/>
                    <a:p>
                      <a:endParaRPr lang="en-US" sz="800">
                        <a:effectLst/>
                        <a:latin typeface="Calibri" charset="0"/>
                        <a:ea typeface="MS Mincho" charset="-128"/>
                      </a:endParaRPr>
                    </a:p>
                  </a:txBody>
                  <a:tcPr marL="27973" marR="27973" marT="0" marB="0"/>
                </a:tc>
                <a:tc>
                  <a:txBody>
                    <a:bodyPr/>
                    <a:lstStyle/>
                    <a:p>
                      <a:pPr algn="just">
                        <a:lnSpc>
                          <a:spcPct val="200000"/>
                        </a:lnSpc>
                        <a:spcAft>
                          <a:spcPts val="0"/>
                        </a:spcAft>
                      </a:pPr>
                      <a:r>
                        <a:rPr lang="en-GB" sz="700">
                          <a:effectLst/>
                        </a:rPr>
                        <a:t>Growing numbers of Syrians seek to reach Europe by sea.</a:t>
                      </a:r>
                      <a:endParaRPr lang="en-US" sz="800">
                        <a:effectLst/>
                        <a:latin typeface="Times New Roman" charset="0"/>
                        <a:ea typeface="Times New Roman" charset="0"/>
                      </a:endParaRPr>
                    </a:p>
                  </a:txBody>
                  <a:tcPr marL="27973" marR="27973" marT="0" marB="0"/>
                </a:tc>
              </a:tr>
              <a:tr h="124324">
                <a:tc>
                  <a:txBody>
                    <a:bodyPr/>
                    <a:lstStyle/>
                    <a:p>
                      <a:endParaRPr lang="en-US" sz="800" dirty="0">
                        <a:effectLst/>
                        <a:latin typeface="Calibri" charset="0"/>
                        <a:ea typeface="MS Mincho" charset="-128"/>
                      </a:endParaRPr>
                    </a:p>
                  </a:txBody>
                  <a:tcPr marL="27973" marR="27973" marT="0" marB="0"/>
                </a:tc>
                <a:tc>
                  <a:txBody>
                    <a:bodyPr/>
                    <a:lstStyle/>
                    <a:p>
                      <a:pPr algn="just">
                        <a:lnSpc>
                          <a:spcPct val="200000"/>
                        </a:lnSpc>
                        <a:spcAft>
                          <a:spcPts val="0"/>
                        </a:spcAft>
                      </a:pPr>
                      <a:r>
                        <a:rPr lang="en-GB" sz="700" dirty="0">
                          <a:effectLst/>
                        </a:rPr>
                        <a:t>Germany accepts first group of Syrian refugees for temporary relocation. </a:t>
                      </a:r>
                      <a:endParaRPr lang="en-US" sz="800" dirty="0">
                        <a:effectLst/>
                        <a:latin typeface="Times New Roman" charset="0"/>
                        <a:ea typeface="Times New Roman" charset="0"/>
                      </a:endParaRPr>
                    </a:p>
                  </a:txBody>
                  <a:tcPr marL="27973" marR="27973" marT="0" marB="0"/>
                </a:tc>
              </a:tr>
            </a:tbl>
          </a:graphicData>
        </a:graphic>
      </p:graphicFrame>
      <p:sp>
        <p:nvSpPr>
          <p:cNvPr id="6" name="TextBox 5"/>
          <p:cNvSpPr txBox="1"/>
          <p:nvPr/>
        </p:nvSpPr>
        <p:spPr>
          <a:xfrm>
            <a:off x="0" y="1346199"/>
            <a:ext cx="849528" cy="646331"/>
          </a:xfrm>
          <a:prstGeom prst="rect">
            <a:avLst/>
          </a:prstGeom>
          <a:noFill/>
        </p:spPr>
        <p:txBody>
          <a:bodyPr wrap="none" rtlCol="0">
            <a:spAutoFit/>
          </a:bodyPr>
          <a:lstStyle/>
          <a:p>
            <a:r>
              <a:rPr lang="en-US" dirty="0" smtClean="0"/>
              <a:t>Table 9</a:t>
            </a:r>
          </a:p>
          <a:p>
            <a:endParaRPr lang="en-US" dirty="0"/>
          </a:p>
        </p:txBody>
      </p:sp>
    </p:spTree>
    <p:extLst>
      <p:ext uri="{BB962C8B-B14F-4D97-AF65-F5344CB8AC3E}">
        <p14:creationId xmlns:p14="http://schemas.microsoft.com/office/powerpoint/2010/main" val="1314314825"/>
      </p:ext>
    </p:extLst>
  </p:cSld>
  <p:clrMapOvr>
    <a:masterClrMapping/>
  </p:clrMapOvr>
</p:sld>
</file>

<file path=ppt/theme/theme1.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0709 - Humanitarian Intelligence Manuscript Figures BW" id="{D0F14FC1-994D-7549-991A-F043B369D5EA}" vid="{34536FE1-5815-934F-BEC7-1A662B17DE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TotalTime>
  <Words>2975</Words>
  <Application>Microsoft Macintosh PowerPoint</Application>
  <PresentationFormat>Widescreen</PresentationFormat>
  <Paragraphs>734</Paragraphs>
  <Slides>26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 Unicode MS</vt:lpstr>
      <vt:lpstr>Calibri</vt:lpstr>
      <vt:lpstr>Calibri Light</vt:lpstr>
      <vt:lpstr>Cambria</vt:lpstr>
      <vt:lpstr>MS Mincho</vt:lpstr>
      <vt:lpstr>Symbol</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Andrej Zwitter</dc:creator>
  <cp:lastModifiedBy>Andrej Zwitter</cp:lastModifiedBy>
  <cp:revision>26</cp:revision>
  <dcterms:created xsi:type="dcterms:W3CDTF">2015-11-17T15:38:39Z</dcterms:created>
  <dcterms:modified xsi:type="dcterms:W3CDTF">2016-08-01T14:52:43Z</dcterms:modified>
</cp:coreProperties>
</file>